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01_8397445E.xml" ContentType="application/vnd.ms-powerpoint.comments+xml"/>
  <Override PartName="/ppt/comments/modernComment_15E_10AC9D5F.xml" ContentType="application/vnd.ms-powerpoint.comments+xml"/>
  <Override PartName="/ppt/authors.xml" ContentType="application/vnd.ms-powerpoint.author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0" r:id="rId5"/>
  </p:sldMasterIdLst>
  <p:notesMasterIdLst>
    <p:notesMasterId r:id="rId24"/>
  </p:notesMasterIdLst>
  <p:sldIdLst>
    <p:sldId id="261" r:id="rId6"/>
    <p:sldId id="429" r:id="rId7"/>
    <p:sldId id="4132" r:id="rId8"/>
    <p:sldId id="263" r:id="rId9"/>
    <p:sldId id="259" r:id="rId10"/>
    <p:sldId id="265" r:id="rId11"/>
    <p:sldId id="4136" r:id="rId12"/>
    <p:sldId id="4144" r:id="rId13"/>
    <p:sldId id="4143" r:id="rId14"/>
    <p:sldId id="360" r:id="rId15"/>
    <p:sldId id="406" r:id="rId16"/>
    <p:sldId id="257" r:id="rId17"/>
    <p:sldId id="314" r:id="rId18"/>
    <p:sldId id="350" r:id="rId19"/>
    <p:sldId id="328" r:id="rId20"/>
    <p:sldId id="362" r:id="rId21"/>
    <p:sldId id="369" r:id="rId22"/>
    <p:sldId id="367" r:id="rId23"/>
  </p:sldIdLst>
  <p:sldSz cx="15238413" cy="762158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F535DB-D44B-7688-B30D-D5E1ADBFB821}" name="mark pole" initials="mp" userId="b30f801fb9daecb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179A4A-25CE-4BB1-B7C9-828A23673A61}" v="14" dt="2024-01-30T15:29:30.2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43"/>
    <p:restoredTop sz="92469"/>
  </p:normalViewPr>
  <p:slideViewPr>
    <p:cSldViewPr snapToGrid="0" snapToObjects="1">
      <p:cViewPr varScale="1">
        <p:scale>
          <a:sx n="57" d="100"/>
          <a:sy n="57" d="100"/>
        </p:scale>
        <p:origin x="47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47"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Poole" userId="b30f801fb9daecb7" providerId="LiveId" clId="{5F179A4A-25CE-4BB1-B7C9-828A23673A61}"/>
    <pc:docChg chg="delSld modSld sldOrd">
      <pc:chgData name="Mark Poole" userId="b30f801fb9daecb7" providerId="LiveId" clId="{5F179A4A-25CE-4BB1-B7C9-828A23673A61}" dt="2024-01-30T15:16:07.154" v="25" actId="732"/>
      <pc:docMkLst>
        <pc:docMk/>
      </pc:docMkLst>
      <pc:sldChg chg="del">
        <pc:chgData name="Mark Poole" userId="b30f801fb9daecb7" providerId="LiveId" clId="{5F179A4A-25CE-4BB1-B7C9-828A23673A61}" dt="2024-01-30T15:07:20.056" v="0" actId="47"/>
        <pc:sldMkLst>
          <pc:docMk/>
          <pc:sldMk cId="2498533266" sldId="262"/>
        </pc:sldMkLst>
      </pc:sldChg>
      <pc:sldChg chg="ord">
        <pc:chgData name="Mark Poole" userId="b30f801fb9daecb7" providerId="LiveId" clId="{5F179A4A-25CE-4BB1-B7C9-828A23673A61}" dt="2024-01-30T15:07:51.375" v="2"/>
        <pc:sldMkLst>
          <pc:docMk/>
          <pc:sldMk cId="2215374213" sldId="267"/>
        </pc:sldMkLst>
      </pc:sldChg>
      <pc:sldChg chg="del">
        <pc:chgData name="Mark Poole" userId="b30f801fb9daecb7" providerId="LiveId" clId="{5F179A4A-25CE-4BB1-B7C9-828A23673A61}" dt="2024-01-30T15:11:24.218" v="14" actId="47"/>
        <pc:sldMkLst>
          <pc:docMk/>
          <pc:sldMk cId="1421660037" sldId="299"/>
        </pc:sldMkLst>
      </pc:sldChg>
      <pc:sldChg chg="del">
        <pc:chgData name="Mark Poole" userId="b30f801fb9daecb7" providerId="LiveId" clId="{5F179A4A-25CE-4BB1-B7C9-828A23673A61}" dt="2024-01-30T15:11:16.162" v="11" actId="47"/>
        <pc:sldMkLst>
          <pc:docMk/>
          <pc:sldMk cId="4240391443" sldId="304"/>
        </pc:sldMkLst>
      </pc:sldChg>
      <pc:sldChg chg="del">
        <pc:chgData name="Mark Poole" userId="b30f801fb9daecb7" providerId="LiveId" clId="{5F179A4A-25CE-4BB1-B7C9-828A23673A61}" dt="2024-01-30T15:11:18.666" v="12" actId="47"/>
        <pc:sldMkLst>
          <pc:docMk/>
          <pc:sldMk cId="632823718" sldId="305"/>
        </pc:sldMkLst>
      </pc:sldChg>
      <pc:sldChg chg="del">
        <pc:chgData name="Mark Poole" userId="b30f801fb9daecb7" providerId="LiveId" clId="{5F179A4A-25CE-4BB1-B7C9-828A23673A61}" dt="2024-01-30T15:11:22.397" v="13" actId="47"/>
        <pc:sldMkLst>
          <pc:docMk/>
          <pc:sldMk cId="109068630" sldId="306"/>
        </pc:sldMkLst>
      </pc:sldChg>
      <pc:sldChg chg="del">
        <pc:chgData name="Mark Poole" userId="b30f801fb9daecb7" providerId="LiveId" clId="{5F179A4A-25CE-4BB1-B7C9-828A23673A61}" dt="2024-01-30T15:12:04.424" v="15" actId="47"/>
        <pc:sldMkLst>
          <pc:docMk/>
          <pc:sldMk cId="1333860352" sldId="323"/>
        </pc:sldMkLst>
      </pc:sldChg>
      <pc:sldChg chg="del">
        <pc:chgData name="Mark Poole" userId="b30f801fb9daecb7" providerId="LiveId" clId="{5F179A4A-25CE-4BB1-B7C9-828A23673A61}" dt="2024-01-30T15:12:11.146" v="16" actId="47"/>
        <pc:sldMkLst>
          <pc:docMk/>
          <pc:sldMk cId="845990768" sldId="324"/>
        </pc:sldMkLst>
      </pc:sldChg>
      <pc:sldChg chg="del">
        <pc:chgData name="Mark Poole" userId="b30f801fb9daecb7" providerId="LiveId" clId="{5F179A4A-25CE-4BB1-B7C9-828A23673A61}" dt="2024-01-30T15:10:49.767" v="6" actId="47"/>
        <pc:sldMkLst>
          <pc:docMk/>
          <pc:sldMk cId="1332928621" sldId="341"/>
        </pc:sldMkLst>
      </pc:sldChg>
      <pc:sldChg chg="del">
        <pc:chgData name="Mark Poole" userId="b30f801fb9daecb7" providerId="LiveId" clId="{5F179A4A-25CE-4BB1-B7C9-828A23673A61}" dt="2024-01-30T15:10:34.759" v="3" actId="47"/>
        <pc:sldMkLst>
          <pc:docMk/>
          <pc:sldMk cId="2026881739" sldId="352"/>
        </pc:sldMkLst>
      </pc:sldChg>
      <pc:sldChg chg="del">
        <pc:chgData name="Mark Poole" userId="b30f801fb9daecb7" providerId="LiveId" clId="{5F179A4A-25CE-4BB1-B7C9-828A23673A61}" dt="2024-01-30T15:10:53.592" v="7" actId="47"/>
        <pc:sldMkLst>
          <pc:docMk/>
          <pc:sldMk cId="3218447787" sldId="353"/>
        </pc:sldMkLst>
      </pc:sldChg>
      <pc:sldChg chg="del">
        <pc:chgData name="Mark Poole" userId="b30f801fb9daecb7" providerId="LiveId" clId="{5F179A4A-25CE-4BB1-B7C9-828A23673A61}" dt="2024-01-30T15:10:56.035" v="8" actId="47"/>
        <pc:sldMkLst>
          <pc:docMk/>
          <pc:sldMk cId="3953637850" sldId="354"/>
        </pc:sldMkLst>
      </pc:sldChg>
      <pc:sldChg chg="del">
        <pc:chgData name="Mark Poole" userId="b30f801fb9daecb7" providerId="LiveId" clId="{5F179A4A-25CE-4BB1-B7C9-828A23673A61}" dt="2024-01-30T15:11:02.982" v="10" actId="47"/>
        <pc:sldMkLst>
          <pc:docMk/>
          <pc:sldMk cId="3159735744" sldId="365"/>
        </pc:sldMkLst>
      </pc:sldChg>
      <pc:sldChg chg="del">
        <pc:chgData name="Mark Poole" userId="b30f801fb9daecb7" providerId="LiveId" clId="{5F179A4A-25CE-4BB1-B7C9-828A23673A61}" dt="2024-01-30T15:10:59.961" v="9" actId="47"/>
        <pc:sldMkLst>
          <pc:docMk/>
          <pc:sldMk cId="3497038118" sldId="368"/>
        </pc:sldMkLst>
      </pc:sldChg>
      <pc:sldChg chg="del">
        <pc:chgData name="Mark Poole" userId="b30f801fb9daecb7" providerId="LiveId" clId="{5F179A4A-25CE-4BB1-B7C9-828A23673A61}" dt="2024-01-30T15:12:28.373" v="17" actId="47"/>
        <pc:sldMkLst>
          <pc:docMk/>
          <pc:sldMk cId="1894074958" sldId="371"/>
        </pc:sldMkLst>
      </pc:sldChg>
      <pc:sldChg chg="del">
        <pc:chgData name="Mark Poole" userId="b30f801fb9daecb7" providerId="LiveId" clId="{5F179A4A-25CE-4BB1-B7C9-828A23673A61}" dt="2024-01-30T15:10:44.844" v="5" actId="47"/>
        <pc:sldMkLst>
          <pc:docMk/>
          <pc:sldMk cId="2817965089" sldId="373"/>
        </pc:sldMkLst>
      </pc:sldChg>
      <pc:sldChg chg="del">
        <pc:chgData name="Mark Poole" userId="b30f801fb9daecb7" providerId="LiveId" clId="{5F179A4A-25CE-4BB1-B7C9-828A23673A61}" dt="2024-01-30T15:10:38.207" v="4" actId="47"/>
        <pc:sldMkLst>
          <pc:docMk/>
          <pc:sldMk cId="879366672" sldId="374"/>
        </pc:sldMkLst>
      </pc:sldChg>
      <pc:sldChg chg="modSp mod">
        <pc:chgData name="Mark Poole" userId="b30f801fb9daecb7" providerId="LiveId" clId="{5F179A4A-25CE-4BB1-B7C9-828A23673A61}" dt="2024-01-30T15:14:00.293" v="21" actId="14100"/>
        <pc:sldMkLst>
          <pc:docMk/>
          <pc:sldMk cId="2975062880" sldId="4134"/>
        </pc:sldMkLst>
        <pc:picChg chg="mod">
          <ac:chgData name="Mark Poole" userId="b30f801fb9daecb7" providerId="LiveId" clId="{5F179A4A-25CE-4BB1-B7C9-828A23673A61}" dt="2024-01-30T15:13:48.446" v="18" actId="1076"/>
          <ac:picMkLst>
            <pc:docMk/>
            <pc:sldMk cId="2975062880" sldId="4134"/>
            <ac:picMk id="2" creationId="{C7EFB1D6-2853-4E4D-B010-F0843E902004}"/>
          </ac:picMkLst>
        </pc:picChg>
        <pc:picChg chg="mod">
          <ac:chgData name="Mark Poole" userId="b30f801fb9daecb7" providerId="LiveId" clId="{5F179A4A-25CE-4BB1-B7C9-828A23673A61}" dt="2024-01-30T15:14:00.293" v="21" actId="14100"/>
          <ac:picMkLst>
            <pc:docMk/>
            <pc:sldMk cId="2975062880" sldId="4134"/>
            <ac:picMk id="4" creationId="{655EC763-A0C1-079B-E4CD-68E4256B49B5}"/>
          </ac:picMkLst>
        </pc:picChg>
      </pc:sldChg>
      <pc:sldChg chg="modSp mod">
        <pc:chgData name="Mark Poole" userId="b30f801fb9daecb7" providerId="LiveId" clId="{5F179A4A-25CE-4BB1-B7C9-828A23673A61}" dt="2024-01-30T15:16:07.154" v="25" actId="732"/>
        <pc:sldMkLst>
          <pc:docMk/>
          <pc:sldMk cId="2458842354" sldId="4136"/>
        </pc:sldMkLst>
        <pc:picChg chg="mod">
          <ac:chgData name="Mark Poole" userId="b30f801fb9daecb7" providerId="LiveId" clId="{5F179A4A-25CE-4BB1-B7C9-828A23673A61}" dt="2024-01-30T15:15:40.429" v="22" actId="14100"/>
          <ac:picMkLst>
            <pc:docMk/>
            <pc:sldMk cId="2458842354" sldId="4136"/>
            <ac:picMk id="2" creationId="{1F10FF57-B4FE-9DD5-90D9-E3F8EC8A4DCD}"/>
          </ac:picMkLst>
        </pc:picChg>
        <pc:picChg chg="mod modCrop">
          <ac:chgData name="Mark Poole" userId="b30f801fb9daecb7" providerId="LiveId" clId="{5F179A4A-25CE-4BB1-B7C9-828A23673A61}" dt="2024-01-30T15:16:07.154" v="25" actId="732"/>
          <ac:picMkLst>
            <pc:docMk/>
            <pc:sldMk cId="2458842354" sldId="4136"/>
            <ac:picMk id="4" creationId="{1586D0EF-FB96-B2D5-8F08-D06ABC274BB7}"/>
          </ac:picMkLst>
        </pc:picChg>
      </pc:sldChg>
    </pc:docChg>
  </pc:docChgLst>
</pc:chgInfo>
</file>

<file path=ppt/comments/modernComment_101_8397445E.xml><?xml version="1.0" encoding="utf-8"?>
<p188:cmLst xmlns:a="http://schemas.openxmlformats.org/drawingml/2006/main" xmlns:r="http://schemas.openxmlformats.org/officeDocument/2006/relationships" xmlns:p188="http://schemas.microsoft.com/office/powerpoint/2018/8/main">
  <p188:cm id="{FABFADC2-4F88-41BC-A331-41AF8D1FFEBD}" authorId="{48F535DB-D44B-7688-B30D-D5E1ADBFB821}" created="2021-11-25T12:09:55.406">
    <pc:sldMkLst xmlns:pc="http://schemas.microsoft.com/office/powerpoint/2013/main/command">
      <pc:docMk/>
      <pc:sldMk cId="2207728734" sldId="257"/>
    </pc:sldMkLst>
    <p188:txBody>
      <a:bodyPr/>
      <a:lstStyle/>
      <a:p>
        <a:r>
          <a:rPr lang="en-GB"/>
          <a:t>CMO recommendations</a:t>
        </a:r>
      </a:p>
    </p188:txBody>
  </p188:cm>
</p188:cmLst>
</file>

<file path=ppt/comments/modernComment_15E_10AC9D5F.xml><?xml version="1.0" encoding="utf-8"?>
<p188:cmLst xmlns:a="http://schemas.openxmlformats.org/drawingml/2006/main" xmlns:r="http://schemas.openxmlformats.org/officeDocument/2006/relationships" xmlns:p188="http://schemas.microsoft.com/office/powerpoint/2018/8/main">
  <p188:cm id="{AEF5D5AE-F32C-40DE-B888-5C2EAA7F5666}" authorId="{48F535DB-D44B-7688-B30D-D5E1ADBFB821}" created="2021-11-25T12:25:10.545">
    <pc:sldMkLst xmlns:pc="http://schemas.microsoft.com/office/powerpoint/2013/main/command">
      <pc:docMk/>
      <pc:sldMk cId="279747935" sldId="350"/>
    </pc:sldMkLst>
    <p188:txBody>
      <a:bodyPr/>
      <a:lstStyle/>
      <a:p>
        <a:r>
          <a:rPr lang="en-GB"/>
          <a:t>This is a start of a journey for schools!  
To achieve the ambitions we need to create an active school culture which integrates and embeds movement throughout the school day – there is NOT an ambition to bolt on physical activity or find additional time in the school timetable.  This will mean considering and ‘nudging’ children into standing up more (to avoid sitting time) and increasing their activity levels throughout the day (even if it’s light activity).  This way we will start to influence the activity patterns of ALL children, and including those with the greatest health needs.
What we know is there are immediate benefits to reducing inactivity to our general health and to a child’s brain function.
It will require schools to think differently about their offer across the whole day so that they can demonstrate it does engage all children in 30 minutes a day</a:t>
        </a:r>
      </a:p>
    </p188:txBody>
  </p188:cm>
</p188:cmLst>
</file>

<file path=ppt/diagrams/_rels/data1.xml.rels><?xml version="1.0" encoding="UTF-8" standalone="yes"?>
<Relationships xmlns="http://schemas.openxmlformats.org/package/2006/relationships"><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3A4DC6-2E93-4F71-9FFF-40F6F8908234}"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US"/>
        </a:p>
      </dgm:t>
    </dgm:pt>
    <dgm:pt modelId="{1E54C772-B12C-49BC-A8F9-048E33ABA8EC}">
      <dgm:prSet phldrT="[Text]"/>
      <dgm:spPr/>
      <dgm:t>
        <a:bodyPr/>
        <a:lstStyle/>
        <a:p>
          <a:r>
            <a:rPr lang="en-US" dirty="0"/>
            <a:t>Active School</a:t>
          </a:r>
        </a:p>
      </dgm:t>
    </dgm:pt>
    <dgm:pt modelId="{313B1B19-99A4-4926-85A2-44D488E8CC31}" type="parTrans" cxnId="{8D3DFF39-6FE3-4D12-AA51-4BBC290A5622}">
      <dgm:prSet/>
      <dgm:spPr/>
      <dgm:t>
        <a:bodyPr/>
        <a:lstStyle/>
        <a:p>
          <a:endParaRPr lang="en-US"/>
        </a:p>
      </dgm:t>
    </dgm:pt>
    <dgm:pt modelId="{CDA8EF4F-CA47-408C-89CF-EC0B05447DB7}" type="sibTrans" cxnId="{8D3DFF39-6FE3-4D12-AA51-4BBC290A5622}">
      <dgm:prSet/>
      <dgm:spPr/>
      <dgm:t>
        <a:bodyPr/>
        <a:lstStyle/>
        <a:p>
          <a:endParaRPr lang="en-US"/>
        </a:p>
      </dgm:t>
    </dgm:pt>
    <dgm:pt modelId="{15DCFD7F-7A06-4A9E-8D5D-96BF50809D12}">
      <dgm:prSet phldrT="[Text]" custT="1"/>
      <dgm:spPr/>
      <dgm:t>
        <a:bodyPr/>
        <a:lstStyle/>
        <a:p>
          <a:endParaRPr lang="en-US" sz="2000" dirty="0"/>
        </a:p>
        <a:p>
          <a:endParaRPr lang="en-US" sz="1600" dirty="0"/>
        </a:p>
        <a:p>
          <a:r>
            <a:rPr lang="en-US" sz="2000" dirty="0"/>
            <a:t>Travel</a:t>
          </a:r>
        </a:p>
      </dgm:t>
    </dgm:pt>
    <dgm:pt modelId="{1CAE8154-3394-4778-B380-27368858AACE}" type="parTrans" cxnId="{0933571F-E643-4141-9797-9A28961B6AE4}">
      <dgm:prSet/>
      <dgm:spPr/>
      <dgm:t>
        <a:bodyPr/>
        <a:lstStyle/>
        <a:p>
          <a:endParaRPr lang="en-US"/>
        </a:p>
      </dgm:t>
    </dgm:pt>
    <dgm:pt modelId="{3747C556-69B8-4026-ACCF-AE6C08350F91}" type="sibTrans" cxnId="{0933571F-E643-4141-9797-9A28961B6AE4}">
      <dgm:prSet/>
      <dgm:spPr/>
      <dgm:t>
        <a:bodyPr/>
        <a:lstStyle/>
        <a:p>
          <a:endParaRPr lang="en-US"/>
        </a:p>
      </dgm:t>
    </dgm:pt>
    <dgm:pt modelId="{55C03D75-4F67-47B2-B999-3E2C1B711AD0}">
      <dgm:prSet phldrT="[Text]"/>
      <dgm:spPr>
        <a:solidFill>
          <a:schemeClr val="accent3">
            <a:lumMod val="75000"/>
          </a:schemeClr>
        </a:solidFill>
      </dgm:spPr>
      <dgm:t>
        <a:bodyPr/>
        <a:lstStyle/>
        <a:p>
          <a:endParaRPr lang="en-US" dirty="0"/>
        </a:p>
      </dgm:t>
    </dgm:pt>
    <dgm:pt modelId="{EC65BC52-0982-4E26-930D-7E6D90BC4995}" type="parTrans" cxnId="{77D6225B-26F3-4FAD-9934-ED638329D3E5}">
      <dgm:prSet/>
      <dgm:spPr>
        <a:solidFill>
          <a:schemeClr val="accent3">
            <a:lumMod val="75000"/>
          </a:schemeClr>
        </a:solidFill>
      </dgm:spPr>
      <dgm:t>
        <a:bodyPr/>
        <a:lstStyle/>
        <a:p>
          <a:endParaRPr lang="en-US"/>
        </a:p>
      </dgm:t>
    </dgm:pt>
    <dgm:pt modelId="{ADC9FD58-CAA1-42E6-838A-12587EF4F0DE}" type="sibTrans" cxnId="{77D6225B-26F3-4FAD-9934-ED638329D3E5}">
      <dgm:prSet/>
      <dgm:spPr/>
      <dgm:t>
        <a:bodyPr/>
        <a:lstStyle/>
        <a:p>
          <a:endParaRPr lang="en-US"/>
        </a:p>
      </dgm:t>
    </dgm:pt>
    <dgm:pt modelId="{4F6B8BF4-844B-4D43-8FA7-3CB1589DD11F}">
      <dgm:prSet phldrT="[Text]"/>
      <dgm:spPr/>
      <dgm:t>
        <a:bodyPr/>
        <a:lstStyle/>
        <a:p>
          <a:endParaRPr lang="en-US" dirty="0"/>
        </a:p>
      </dgm:t>
    </dgm:pt>
    <dgm:pt modelId="{917F7739-2202-4430-BB85-89028F36D58A}" type="parTrans" cxnId="{9D05E8D0-A7F0-45DE-9470-13114327DC85}">
      <dgm:prSet/>
      <dgm:spPr/>
      <dgm:t>
        <a:bodyPr/>
        <a:lstStyle/>
        <a:p>
          <a:endParaRPr lang="en-US"/>
        </a:p>
      </dgm:t>
    </dgm:pt>
    <dgm:pt modelId="{B87B17AE-EA22-482E-8BC9-7C35EBCA551D}" type="sibTrans" cxnId="{9D05E8D0-A7F0-45DE-9470-13114327DC85}">
      <dgm:prSet/>
      <dgm:spPr/>
      <dgm:t>
        <a:bodyPr/>
        <a:lstStyle/>
        <a:p>
          <a:endParaRPr lang="en-US"/>
        </a:p>
      </dgm:t>
    </dgm:pt>
    <dgm:pt modelId="{BDC19AF1-9034-4584-A7BF-5A7C58322234}">
      <dgm:prSet phldrT="[Text]"/>
      <dgm:spPr/>
      <dgm:t>
        <a:bodyPr/>
        <a:lstStyle/>
        <a:p>
          <a:endParaRPr lang="en-US" dirty="0"/>
        </a:p>
      </dgm:t>
    </dgm:pt>
    <dgm:pt modelId="{0A14C751-8F8A-4143-8B90-31E9EA12BC1E}" type="parTrans" cxnId="{C7E24308-2648-4CA8-A284-D054B819BA75}">
      <dgm:prSet/>
      <dgm:spPr/>
      <dgm:t>
        <a:bodyPr/>
        <a:lstStyle/>
        <a:p>
          <a:endParaRPr lang="en-US"/>
        </a:p>
      </dgm:t>
    </dgm:pt>
    <dgm:pt modelId="{DC17ECDD-C580-4EF5-8711-5001CCC2AECD}" type="sibTrans" cxnId="{C7E24308-2648-4CA8-A284-D054B819BA75}">
      <dgm:prSet/>
      <dgm:spPr/>
      <dgm:t>
        <a:bodyPr/>
        <a:lstStyle/>
        <a:p>
          <a:endParaRPr lang="en-US"/>
        </a:p>
      </dgm:t>
    </dgm:pt>
    <dgm:pt modelId="{97ABFC13-4458-411E-A851-F930E5B0D1FE}">
      <dgm:prSet phldrT="[Text]"/>
      <dgm:spPr/>
      <dgm:t>
        <a:bodyPr/>
        <a:lstStyle/>
        <a:p>
          <a:endParaRPr lang="en-US" dirty="0"/>
        </a:p>
      </dgm:t>
    </dgm:pt>
    <dgm:pt modelId="{9294641F-A5F8-4E81-8650-D86AAE7937EE}" type="sibTrans" cxnId="{140A83F8-5F23-4E4B-B1AC-8D1F008B98C0}">
      <dgm:prSet/>
      <dgm:spPr/>
      <dgm:t>
        <a:bodyPr/>
        <a:lstStyle/>
        <a:p>
          <a:endParaRPr lang="en-US"/>
        </a:p>
      </dgm:t>
    </dgm:pt>
    <dgm:pt modelId="{0745CC15-F0FA-41D5-9924-2E1B4550D700}" type="parTrans" cxnId="{140A83F8-5F23-4E4B-B1AC-8D1F008B98C0}">
      <dgm:prSet/>
      <dgm:spPr/>
      <dgm:t>
        <a:bodyPr/>
        <a:lstStyle/>
        <a:p>
          <a:endParaRPr lang="en-US"/>
        </a:p>
      </dgm:t>
    </dgm:pt>
    <dgm:pt modelId="{0D774E95-0FFD-4980-8662-9AF5CD012921}">
      <dgm:prSet phldrT="[Text]"/>
      <dgm:spPr/>
      <dgm:t>
        <a:bodyPr/>
        <a:lstStyle/>
        <a:p>
          <a:endParaRPr lang="en-US" dirty="0"/>
        </a:p>
      </dgm:t>
    </dgm:pt>
    <dgm:pt modelId="{D2E87146-82F9-4E7C-8E7D-0F3FFCE975CE}" type="sibTrans" cxnId="{C631BBB8-1E3D-484B-A68E-609FE26EFCA5}">
      <dgm:prSet/>
      <dgm:spPr/>
      <dgm:t>
        <a:bodyPr/>
        <a:lstStyle/>
        <a:p>
          <a:endParaRPr lang="en-US"/>
        </a:p>
      </dgm:t>
    </dgm:pt>
    <dgm:pt modelId="{A259BE4D-C3D1-4B88-8F18-83E4FF5A1ECC}" type="parTrans" cxnId="{C631BBB8-1E3D-484B-A68E-609FE26EFCA5}">
      <dgm:prSet/>
      <dgm:spPr/>
      <dgm:t>
        <a:bodyPr/>
        <a:lstStyle/>
        <a:p>
          <a:endParaRPr lang="en-US"/>
        </a:p>
      </dgm:t>
    </dgm:pt>
    <dgm:pt modelId="{21FE01D1-AC47-4825-8E6B-D175363D15BE}">
      <dgm:prSet phldrT="[Text]"/>
      <dgm:spPr/>
      <dgm:t>
        <a:bodyPr/>
        <a:lstStyle/>
        <a:p>
          <a:endParaRPr lang="en-US" dirty="0"/>
        </a:p>
      </dgm:t>
    </dgm:pt>
    <dgm:pt modelId="{09B505A1-34FD-4921-B0C8-8F3C15C7AF4B}" type="parTrans" cxnId="{E1000D31-9B0B-4354-9FB5-5377F75E1826}">
      <dgm:prSet/>
      <dgm:spPr/>
      <dgm:t>
        <a:bodyPr/>
        <a:lstStyle/>
        <a:p>
          <a:endParaRPr lang="en-US"/>
        </a:p>
      </dgm:t>
    </dgm:pt>
    <dgm:pt modelId="{983514E1-B32C-4CA7-B02A-AFF0959EC935}" type="sibTrans" cxnId="{E1000D31-9B0B-4354-9FB5-5377F75E1826}">
      <dgm:prSet/>
      <dgm:spPr/>
      <dgm:t>
        <a:bodyPr/>
        <a:lstStyle/>
        <a:p>
          <a:endParaRPr lang="en-US"/>
        </a:p>
      </dgm:t>
    </dgm:pt>
    <dgm:pt modelId="{CD5C57D7-7F58-47C8-9F75-535DA6F3DDE9}">
      <dgm:prSet phldrT="[Text]"/>
      <dgm:spPr/>
      <dgm:t>
        <a:bodyPr/>
        <a:lstStyle/>
        <a:p>
          <a:endParaRPr lang="en-US" dirty="0"/>
        </a:p>
      </dgm:t>
    </dgm:pt>
    <dgm:pt modelId="{767E0FD3-7AA0-4405-8804-867FDFFAB647}" type="parTrans" cxnId="{C63C7EC5-F923-4B26-AF11-221EC5AA9034}">
      <dgm:prSet/>
      <dgm:spPr/>
      <dgm:t>
        <a:bodyPr/>
        <a:lstStyle/>
        <a:p>
          <a:endParaRPr lang="en-US"/>
        </a:p>
      </dgm:t>
    </dgm:pt>
    <dgm:pt modelId="{63ED7616-647B-40DB-B58D-3FD8DA86C529}" type="sibTrans" cxnId="{C63C7EC5-F923-4B26-AF11-221EC5AA9034}">
      <dgm:prSet/>
      <dgm:spPr/>
      <dgm:t>
        <a:bodyPr/>
        <a:lstStyle/>
        <a:p>
          <a:endParaRPr lang="en-US"/>
        </a:p>
      </dgm:t>
    </dgm:pt>
    <dgm:pt modelId="{4ECC30DD-5931-4E6E-A1F2-F09BBEF21AD6}">
      <dgm:prSet phldrT="[Text]" custT="1"/>
      <dgm:spPr/>
      <dgm:t>
        <a:bodyPr/>
        <a:lstStyle/>
        <a:p>
          <a:r>
            <a:rPr lang="en-US" sz="2000" dirty="0"/>
            <a:t/>
          </a:r>
          <a:br>
            <a:rPr lang="en-US" sz="2000" dirty="0"/>
          </a:br>
          <a:r>
            <a:rPr lang="en-US" sz="2000" dirty="0"/>
            <a:t/>
          </a:r>
          <a:br>
            <a:rPr lang="en-US" sz="2000" dirty="0"/>
          </a:br>
          <a:r>
            <a:rPr lang="en-US" sz="2000" dirty="0"/>
            <a:t/>
          </a:r>
          <a:br>
            <a:rPr lang="en-US" sz="2000" dirty="0"/>
          </a:br>
          <a:r>
            <a:rPr lang="en-US" sz="2000" dirty="0"/>
            <a:t>Before School</a:t>
          </a:r>
        </a:p>
      </dgm:t>
    </dgm:pt>
    <dgm:pt modelId="{4E7C3A47-058C-4054-8BE5-303F4F0B98A1}" type="parTrans" cxnId="{0E54D148-6593-4068-B0B5-E96AFEDC454B}">
      <dgm:prSet/>
      <dgm:spPr/>
      <dgm:t>
        <a:bodyPr/>
        <a:lstStyle/>
        <a:p>
          <a:endParaRPr lang="en-US"/>
        </a:p>
      </dgm:t>
    </dgm:pt>
    <dgm:pt modelId="{DA2D0448-7845-4FAD-8112-17F11F0B71D6}" type="sibTrans" cxnId="{0E54D148-6593-4068-B0B5-E96AFEDC454B}">
      <dgm:prSet/>
      <dgm:spPr/>
      <dgm:t>
        <a:bodyPr/>
        <a:lstStyle/>
        <a:p>
          <a:endParaRPr lang="en-US"/>
        </a:p>
      </dgm:t>
    </dgm:pt>
    <dgm:pt modelId="{89F7F825-E4F1-4A73-9749-475324480EE4}">
      <dgm:prSet phldrT="[Text]" custT="1"/>
      <dgm:spPr/>
      <dgm:t>
        <a:bodyPr/>
        <a:lstStyle/>
        <a:p>
          <a:endParaRPr lang="en-US" sz="2000" dirty="0"/>
        </a:p>
        <a:p>
          <a:endParaRPr lang="en-US" sz="2000" dirty="0"/>
        </a:p>
        <a:p>
          <a:r>
            <a:rPr lang="en-US" sz="2000" dirty="0"/>
            <a:t>Classrooms</a:t>
          </a:r>
        </a:p>
      </dgm:t>
    </dgm:pt>
    <dgm:pt modelId="{85780DA2-C2F6-4001-A8DB-7C756A769DA0}" type="parTrans" cxnId="{8B7AB381-25AA-4942-AD63-A3C7B8CFCB5F}">
      <dgm:prSet/>
      <dgm:spPr/>
      <dgm:t>
        <a:bodyPr/>
        <a:lstStyle/>
        <a:p>
          <a:endParaRPr lang="en-US"/>
        </a:p>
      </dgm:t>
    </dgm:pt>
    <dgm:pt modelId="{D3E0D5B3-B1C0-40CB-A797-0C5F2F82CFBE}" type="sibTrans" cxnId="{8B7AB381-25AA-4942-AD63-A3C7B8CFCB5F}">
      <dgm:prSet/>
      <dgm:spPr/>
      <dgm:t>
        <a:bodyPr/>
        <a:lstStyle/>
        <a:p>
          <a:endParaRPr lang="en-US"/>
        </a:p>
      </dgm:t>
    </dgm:pt>
    <dgm:pt modelId="{615E6A7F-D23A-4CFF-A169-BFE8EE3FD842}">
      <dgm:prSet phldrT="[Text]" custT="1"/>
      <dgm:spPr/>
      <dgm:t>
        <a:bodyPr/>
        <a:lstStyle/>
        <a:p>
          <a:endParaRPr lang="en-US" sz="2000" dirty="0"/>
        </a:p>
        <a:p>
          <a:endParaRPr lang="en-US" sz="2000" dirty="0"/>
        </a:p>
        <a:p>
          <a:r>
            <a:rPr lang="en-US" sz="2000" dirty="0"/>
            <a:t>Break Times</a:t>
          </a:r>
        </a:p>
      </dgm:t>
    </dgm:pt>
    <dgm:pt modelId="{09C674D6-8479-475D-8CB3-D2EA51AB7E9F}" type="parTrans" cxnId="{3F7BD5CE-2BAB-4CA9-9857-96729C9F54D1}">
      <dgm:prSet/>
      <dgm:spPr/>
      <dgm:t>
        <a:bodyPr/>
        <a:lstStyle/>
        <a:p>
          <a:endParaRPr lang="en-US"/>
        </a:p>
      </dgm:t>
    </dgm:pt>
    <dgm:pt modelId="{BD5EF518-C92C-4D56-8546-C48F5F03CDDE}" type="sibTrans" cxnId="{3F7BD5CE-2BAB-4CA9-9857-96729C9F54D1}">
      <dgm:prSet/>
      <dgm:spPr/>
      <dgm:t>
        <a:bodyPr/>
        <a:lstStyle/>
        <a:p>
          <a:endParaRPr lang="en-US"/>
        </a:p>
      </dgm:t>
    </dgm:pt>
    <dgm:pt modelId="{81AFDBBA-6601-419D-A319-F74F38B91175}">
      <dgm:prSet phldrT="[Text]" custT="1"/>
      <dgm:spPr/>
      <dgm:t>
        <a:bodyPr/>
        <a:lstStyle/>
        <a:p>
          <a:endParaRPr lang="en-US" sz="2000" dirty="0"/>
        </a:p>
        <a:p>
          <a:endParaRPr lang="en-US" sz="2000" dirty="0"/>
        </a:p>
        <a:p>
          <a:r>
            <a:rPr lang="en-US" sz="2000" dirty="0"/>
            <a:t>Lunch times</a:t>
          </a:r>
        </a:p>
      </dgm:t>
    </dgm:pt>
    <dgm:pt modelId="{8CE5448A-C824-4A9B-9E19-E6A1AB004B33}" type="parTrans" cxnId="{B316F7EE-2317-4E66-846C-D3805D80EDAA}">
      <dgm:prSet/>
      <dgm:spPr/>
      <dgm:t>
        <a:bodyPr/>
        <a:lstStyle/>
        <a:p>
          <a:endParaRPr lang="en-US"/>
        </a:p>
      </dgm:t>
    </dgm:pt>
    <dgm:pt modelId="{7F6120B5-ED96-425A-AE2F-F1C73FCABD84}" type="sibTrans" cxnId="{B316F7EE-2317-4E66-846C-D3805D80EDAA}">
      <dgm:prSet/>
      <dgm:spPr/>
      <dgm:t>
        <a:bodyPr/>
        <a:lstStyle/>
        <a:p>
          <a:endParaRPr lang="en-US"/>
        </a:p>
      </dgm:t>
    </dgm:pt>
    <dgm:pt modelId="{B1BD4C0C-03E1-40C7-A2EC-79164DA30011}">
      <dgm:prSet phldrT="[Text]" custT="1">
        <dgm:style>
          <a:lnRef idx="2">
            <a:schemeClr val="accent1">
              <a:shade val="50000"/>
            </a:schemeClr>
          </a:lnRef>
          <a:fillRef idx="1">
            <a:schemeClr val="accent1"/>
          </a:fillRef>
          <a:effectRef idx="0">
            <a:schemeClr val="accent1"/>
          </a:effectRef>
          <a:fontRef idx="minor">
            <a:schemeClr val="lt1"/>
          </a:fontRef>
        </dgm:style>
      </dgm:prSet>
      <dgm:spPr>
        <a:ln>
          <a:solidFill>
            <a:schemeClr val="bg1"/>
          </a:solidFill>
        </a:ln>
      </dgm:spPr>
      <dgm:t>
        <a:bodyPr/>
        <a:lstStyle/>
        <a:p>
          <a:r>
            <a:rPr lang="en-US" sz="2000" dirty="0"/>
            <a:t/>
          </a:r>
          <a:br>
            <a:rPr lang="en-US" sz="2000" dirty="0"/>
          </a:br>
          <a:r>
            <a:rPr lang="en-US" sz="2000" dirty="0"/>
            <a:t/>
          </a:r>
          <a:br>
            <a:rPr lang="en-US" sz="2000" dirty="0"/>
          </a:br>
          <a:r>
            <a:rPr lang="en-US" sz="1400" dirty="0"/>
            <a:t>.</a:t>
          </a:r>
        </a:p>
        <a:p>
          <a:r>
            <a:rPr lang="en-US" sz="2000" dirty="0"/>
            <a:t>After School</a:t>
          </a:r>
        </a:p>
      </dgm:t>
    </dgm:pt>
    <dgm:pt modelId="{4174B302-2D93-4504-A4F6-A5C43A51AA17}" type="parTrans" cxnId="{52469013-5D38-4482-BA70-08E4248D28CD}">
      <dgm:prSet>
        <dgm:style>
          <a:lnRef idx="2">
            <a:schemeClr val="accent1">
              <a:shade val="50000"/>
            </a:schemeClr>
          </a:lnRef>
          <a:fillRef idx="1">
            <a:schemeClr val="accent1"/>
          </a:fillRef>
          <a:effectRef idx="0">
            <a:schemeClr val="accent1"/>
          </a:effectRef>
          <a:fontRef idx="minor">
            <a:schemeClr val="lt1"/>
          </a:fontRef>
        </dgm:style>
      </dgm:prSet>
      <dgm:spPr>
        <a:ln>
          <a:solidFill>
            <a:schemeClr val="bg1"/>
          </a:solidFill>
        </a:ln>
      </dgm:spPr>
      <dgm:t>
        <a:bodyPr/>
        <a:lstStyle/>
        <a:p>
          <a:endParaRPr lang="en-US"/>
        </a:p>
      </dgm:t>
    </dgm:pt>
    <dgm:pt modelId="{80269EA4-1C27-469C-922C-84468957C98E}" type="sibTrans" cxnId="{52469013-5D38-4482-BA70-08E4248D28CD}">
      <dgm:prSet/>
      <dgm:spPr/>
      <dgm:t>
        <a:bodyPr/>
        <a:lstStyle/>
        <a:p>
          <a:endParaRPr lang="en-US"/>
        </a:p>
      </dgm:t>
    </dgm:pt>
    <dgm:pt modelId="{0ED50FB7-7E9A-4ABC-AB2C-6B6525700CEA}" type="pres">
      <dgm:prSet presAssocID="{3E3A4DC6-2E93-4F71-9FFF-40F6F8908234}" presName="cycle" presStyleCnt="0">
        <dgm:presLayoutVars>
          <dgm:chMax val="1"/>
          <dgm:dir/>
          <dgm:animLvl val="ctr"/>
          <dgm:resizeHandles val="exact"/>
        </dgm:presLayoutVars>
      </dgm:prSet>
      <dgm:spPr/>
      <dgm:t>
        <a:bodyPr/>
        <a:lstStyle/>
        <a:p>
          <a:endParaRPr lang="en-US"/>
        </a:p>
      </dgm:t>
    </dgm:pt>
    <dgm:pt modelId="{7ADFA2EF-0E66-48A8-8AFA-378E1BA2E522}" type="pres">
      <dgm:prSet presAssocID="{1E54C772-B12C-49BC-A8F9-048E33ABA8EC}" presName="centerShape" presStyleLbl="node0" presStyleIdx="0" presStyleCnt="1"/>
      <dgm:spPr/>
      <dgm:t>
        <a:bodyPr/>
        <a:lstStyle/>
        <a:p>
          <a:endParaRPr lang="en-US"/>
        </a:p>
      </dgm:t>
    </dgm:pt>
    <dgm:pt modelId="{6EA55EE2-F74A-4D90-B31C-94B2405F36C9}" type="pres">
      <dgm:prSet presAssocID="{1CAE8154-3394-4778-B380-27368858AACE}" presName="parTrans" presStyleLbl="bgSibTrans2D1" presStyleIdx="0" presStyleCnt="6"/>
      <dgm:spPr/>
      <dgm:t>
        <a:bodyPr/>
        <a:lstStyle/>
        <a:p>
          <a:endParaRPr lang="en-US"/>
        </a:p>
      </dgm:t>
    </dgm:pt>
    <dgm:pt modelId="{EF513154-634B-4757-A278-0B4465A1B4DE}" type="pres">
      <dgm:prSet presAssocID="{15DCFD7F-7A06-4A9E-8D5D-96BF50809D12}" presName="node" presStyleLbl="node1" presStyleIdx="0" presStyleCnt="6">
        <dgm:presLayoutVars>
          <dgm:bulletEnabled val="1"/>
        </dgm:presLayoutVars>
      </dgm:prSet>
      <dgm:spPr/>
      <dgm:t>
        <a:bodyPr/>
        <a:lstStyle/>
        <a:p>
          <a:endParaRPr lang="en-US"/>
        </a:p>
      </dgm:t>
    </dgm:pt>
    <dgm:pt modelId="{8FA20637-27B4-4D6A-AAC8-647A256D8756}" type="pres">
      <dgm:prSet presAssocID="{4E7C3A47-058C-4054-8BE5-303F4F0B98A1}" presName="parTrans" presStyleLbl="bgSibTrans2D1" presStyleIdx="1" presStyleCnt="6"/>
      <dgm:spPr/>
      <dgm:t>
        <a:bodyPr/>
        <a:lstStyle/>
        <a:p>
          <a:endParaRPr lang="en-US"/>
        </a:p>
      </dgm:t>
    </dgm:pt>
    <dgm:pt modelId="{FA2171D6-A99C-430B-9639-5987F32D10DA}" type="pres">
      <dgm:prSet presAssocID="{4ECC30DD-5931-4E6E-A1F2-F09BBEF21AD6}" presName="node" presStyleLbl="node1" presStyleIdx="1" presStyleCnt="6">
        <dgm:presLayoutVars>
          <dgm:bulletEnabled val="1"/>
        </dgm:presLayoutVars>
      </dgm:prSet>
      <dgm:spPr/>
      <dgm:t>
        <a:bodyPr/>
        <a:lstStyle/>
        <a:p>
          <a:endParaRPr lang="en-US"/>
        </a:p>
      </dgm:t>
    </dgm:pt>
    <dgm:pt modelId="{08A2778D-B972-48E4-8065-E70211D0EF80}" type="pres">
      <dgm:prSet presAssocID="{85780DA2-C2F6-4001-A8DB-7C756A769DA0}" presName="parTrans" presStyleLbl="bgSibTrans2D1" presStyleIdx="2" presStyleCnt="6"/>
      <dgm:spPr/>
      <dgm:t>
        <a:bodyPr/>
        <a:lstStyle/>
        <a:p>
          <a:endParaRPr lang="en-US"/>
        </a:p>
      </dgm:t>
    </dgm:pt>
    <dgm:pt modelId="{318141B2-2155-459A-B1E0-15159DA87B52}" type="pres">
      <dgm:prSet presAssocID="{89F7F825-E4F1-4A73-9749-475324480EE4}" presName="node" presStyleLbl="node1" presStyleIdx="2" presStyleCnt="6">
        <dgm:presLayoutVars>
          <dgm:bulletEnabled val="1"/>
        </dgm:presLayoutVars>
      </dgm:prSet>
      <dgm:spPr/>
      <dgm:t>
        <a:bodyPr/>
        <a:lstStyle/>
        <a:p>
          <a:endParaRPr lang="en-US"/>
        </a:p>
      </dgm:t>
    </dgm:pt>
    <dgm:pt modelId="{556872DC-EC60-42D5-8E2F-90B13F6D92C0}" type="pres">
      <dgm:prSet presAssocID="{09C674D6-8479-475D-8CB3-D2EA51AB7E9F}" presName="parTrans" presStyleLbl="bgSibTrans2D1" presStyleIdx="3" presStyleCnt="6"/>
      <dgm:spPr/>
      <dgm:t>
        <a:bodyPr/>
        <a:lstStyle/>
        <a:p>
          <a:endParaRPr lang="en-US"/>
        </a:p>
      </dgm:t>
    </dgm:pt>
    <dgm:pt modelId="{307B5CED-3BD3-4CD6-9A5A-F90A84D5C854}" type="pres">
      <dgm:prSet presAssocID="{615E6A7F-D23A-4CFF-A169-BFE8EE3FD842}" presName="node" presStyleLbl="node1" presStyleIdx="3" presStyleCnt="6">
        <dgm:presLayoutVars>
          <dgm:bulletEnabled val="1"/>
        </dgm:presLayoutVars>
      </dgm:prSet>
      <dgm:spPr/>
      <dgm:t>
        <a:bodyPr/>
        <a:lstStyle/>
        <a:p>
          <a:endParaRPr lang="en-US"/>
        </a:p>
      </dgm:t>
    </dgm:pt>
    <dgm:pt modelId="{3DEC40DC-78DE-4D0F-8F14-A407DC8ACF51}" type="pres">
      <dgm:prSet presAssocID="{8CE5448A-C824-4A9B-9E19-E6A1AB004B33}" presName="parTrans" presStyleLbl="bgSibTrans2D1" presStyleIdx="4" presStyleCnt="6"/>
      <dgm:spPr/>
      <dgm:t>
        <a:bodyPr/>
        <a:lstStyle/>
        <a:p>
          <a:endParaRPr lang="en-US"/>
        </a:p>
      </dgm:t>
    </dgm:pt>
    <dgm:pt modelId="{3A4D8DB3-11B2-411C-A50C-12C99ADAD4F9}" type="pres">
      <dgm:prSet presAssocID="{81AFDBBA-6601-419D-A319-F74F38B91175}" presName="node" presStyleLbl="node1" presStyleIdx="4" presStyleCnt="6">
        <dgm:presLayoutVars>
          <dgm:bulletEnabled val="1"/>
        </dgm:presLayoutVars>
      </dgm:prSet>
      <dgm:spPr/>
      <dgm:t>
        <a:bodyPr/>
        <a:lstStyle/>
        <a:p>
          <a:endParaRPr lang="en-US"/>
        </a:p>
      </dgm:t>
    </dgm:pt>
    <dgm:pt modelId="{89ABAC6A-AF18-4E7D-8F36-AEEC4F2A013B}" type="pres">
      <dgm:prSet presAssocID="{4174B302-2D93-4504-A4F6-A5C43A51AA17}" presName="parTrans" presStyleLbl="bgSibTrans2D1" presStyleIdx="5" presStyleCnt="6"/>
      <dgm:spPr/>
      <dgm:t>
        <a:bodyPr/>
        <a:lstStyle/>
        <a:p>
          <a:endParaRPr lang="en-US"/>
        </a:p>
      </dgm:t>
    </dgm:pt>
    <dgm:pt modelId="{8885FE8B-F9B2-4845-89E6-7BD927D9A693}" type="pres">
      <dgm:prSet presAssocID="{B1BD4C0C-03E1-40C7-A2EC-79164DA30011}" presName="node" presStyleLbl="node1" presStyleIdx="5" presStyleCnt="6">
        <dgm:presLayoutVars>
          <dgm:bulletEnabled val="1"/>
        </dgm:presLayoutVars>
      </dgm:prSet>
      <dgm:spPr/>
      <dgm:t>
        <a:bodyPr/>
        <a:lstStyle/>
        <a:p>
          <a:endParaRPr lang="en-US"/>
        </a:p>
      </dgm:t>
    </dgm:pt>
  </dgm:ptLst>
  <dgm:cxnLst>
    <dgm:cxn modelId="{52469013-5D38-4482-BA70-08E4248D28CD}" srcId="{1E54C772-B12C-49BC-A8F9-048E33ABA8EC}" destId="{B1BD4C0C-03E1-40C7-A2EC-79164DA30011}" srcOrd="5" destOrd="0" parTransId="{4174B302-2D93-4504-A4F6-A5C43A51AA17}" sibTransId="{80269EA4-1C27-469C-922C-84468957C98E}"/>
    <dgm:cxn modelId="{C7E24308-2648-4CA8-A284-D054B819BA75}" srcId="{97ABFC13-4458-411E-A851-F930E5B0D1FE}" destId="{BDC19AF1-9034-4584-A7BF-5A7C58322234}" srcOrd="2" destOrd="0" parTransId="{0A14C751-8F8A-4143-8B90-31E9EA12BC1E}" sibTransId="{DC17ECDD-C580-4EF5-8711-5001CCC2AECD}"/>
    <dgm:cxn modelId="{BC0977F9-37F8-477E-9BE2-95E94FA4F834}" type="presOf" srcId="{15DCFD7F-7A06-4A9E-8D5D-96BF50809D12}" destId="{EF513154-634B-4757-A278-0B4465A1B4DE}" srcOrd="0" destOrd="0" presId="urn:microsoft.com/office/officeart/2005/8/layout/radial4"/>
    <dgm:cxn modelId="{0E54D148-6593-4068-B0B5-E96AFEDC454B}" srcId="{1E54C772-B12C-49BC-A8F9-048E33ABA8EC}" destId="{4ECC30DD-5931-4E6E-A1F2-F09BBEF21AD6}" srcOrd="1" destOrd="0" parTransId="{4E7C3A47-058C-4054-8BE5-303F4F0B98A1}" sibTransId="{DA2D0448-7845-4FAD-8112-17F11F0B71D6}"/>
    <dgm:cxn modelId="{8B7AB381-25AA-4942-AD63-A3C7B8CFCB5F}" srcId="{1E54C772-B12C-49BC-A8F9-048E33ABA8EC}" destId="{89F7F825-E4F1-4A73-9749-475324480EE4}" srcOrd="2" destOrd="0" parTransId="{85780DA2-C2F6-4001-A8DB-7C756A769DA0}" sibTransId="{D3E0D5B3-B1C0-40CB-A797-0C5F2F82CFBE}"/>
    <dgm:cxn modelId="{6F8ABC20-1E05-4781-8849-DBA2A0CCA268}" type="presOf" srcId="{615E6A7F-D23A-4CFF-A169-BFE8EE3FD842}" destId="{307B5CED-3BD3-4CD6-9A5A-F90A84D5C854}" srcOrd="0" destOrd="0" presId="urn:microsoft.com/office/officeart/2005/8/layout/radial4"/>
    <dgm:cxn modelId="{9D05E8D0-A7F0-45DE-9470-13114327DC85}" srcId="{97ABFC13-4458-411E-A851-F930E5B0D1FE}" destId="{4F6B8BF4-844B-4D43-8FA7-3CB1589DD11F}" srcOrd="0" destOrd="0" parTransId="{917F7739-2202-4430-BB85-89028F36D58A}" sibTransId="{B87B17AE-EA22-482E-8BC9-7C35EBCA551D}"/>
    <dgm:cxn modelId="{C631BBB8-1E3D-484B-A68E-609FE26EFCA5}" srcId="{3E3A4DC6-2E93-4F71-9FFF-40F6F8908234}" destId="{0D774E95-0FFD-4980-8662-9AF5CD012921}" srcOrd="2" destOrd="0" parTransId="{A259BE4D-C3D1-4B88-8F18-83E4FF5A1ECC}" sibTransId="{D2E87146-82F9-4E7C-8E7D-0F3FFCE975CE}"/>
    <dgm:cxn modelId="{77D6225B-26F3-4FAD-9934-ED638329D3E5}" srcId="{97ABFC13-4458-411E-A851-F930E5B0D1FE}" destId="{55C03D75-4F67-47B2-B999-3E2C1B711AD0}" srcOrd="3" destOrd="0" parTransId="{EC65BC52-0982-4E26-930D-7E6D90BC4995}" sibTransId="{ADC9FD58-CAA1-42E6-838A-12587EF4F0DE}"/>
    <dgm:cxn modelId="{94BD65AB-364F-432D-99F2-126B8955F4FD}" type="presOf" srcId="{81AFDBBA-6601-419D-A319-F74F38B91175}" destId="{3A4D8DB3-11B2-411C-A50C-12C99ADAD4F9}" srcOrd="0" destOrd="0" presId="urn:microsoft.com/office/officeart/2005/8/layout/radial4"/>
    <dgm:cxn modelId="{A659D4FC-EA5A-421B-AFA7-6836247FDA8F}" type="presOf" srcId="{89F7F825-E4F1-4A73-9749-475324480EE4}" destId="{318141B2-2155-459A-B1E0-15159DA87B52}" srcOrd="0" destOrd="0" presId="urn:microsoft.com/office/officeart/2005/8/layout/radial4"/>
    <dgm:cxn modelId="{C63C7EC5-F923-4B26-AF11-221EC5AA9034}" srcId="{3E3A4DC6-2E93-4F71-9FFF-40F6F8908234}" destId="{CD5C57D7-7F58-47C8-9F75-535DA6F3DDE9}" srcOrd="1" destOrd="0" parTransId="{767E0FD3-7AA0-4405-8804-867FDFFAB647}" sibTransId="{63ED7616-647B-40DB-B58D-3FD8DA86C529}"/>
    <dgm:cxn modelId="{03FB81F4-B764-45C0-A37E-AF301A8EB36B}" type="presOf" srcId="{4ECC30DD-5931-4E6E-A1F2-F09BBEF21AD6}" destId="{FA2171D6-A99C-430B-9639-5987F32D10DA}" srcOrd="0" destOrd="0" presId="urn:microsoft.com/office/officeart/2005/8/layout/radial4"/>
    <dgm:cxn modelId="{382238E6-ED6A-457E-A9ED-EFBFE5C57BCB}" type="presOf" srcId="{4174B302-2D93-4504-A4F6-A5C43A51AA17}" destId="{89ABAC6A-AF18-4E7D-8F36-AEEC4F2A013B}" srcOrd="0" destOrd="0" presId="urn:microsoft.com/office/officeart/2005/8/layout/radial4"/>
    <dgm:cxn modelId="{181E0034-6492-4A85-A3A2-53D79B7A3C61}" type="presOf" srcId="{85780DA2-C2F6-4001-A8DB-7C756A769DA0}" destId="{08A2778D-B972-48E4-8065-E70211D0EF80}" srcOrd="0" destOrd="0" presId="urn:microsoft.com/office/officeart/2005/8/layout/radial4"/>
    <dgm:cxn modelId="{8352AFE9-4163-4D8F-B1F6-2E2D3696EF01}" type="presOf" srcId="{8CE5448A-C824-4A9B-9E19-E6A1AB004B33}" destId="{3DEC40DC-78DE-4D0F-8F14-A407DC8ACF51}" srcOrd="0" destOrd="0" presId="urn:microsoft.com/office/officeart/2005/8/layout/radial4"/>
    <dgm:cxn modelId="{3F7BD5CE-2BAB-4CA9-9857-96729C9F54D1}" srcId="{1E54C772-B12C-49BC-A8F9-048E33ABA8EC}" destId="{615E6A7F-D23A-4CFF-A169-BFE8EE3FD842}" srcOrd="3" destOrd="0" parTransId="{09C674D6-8479-475D-8CB3-D2EA51AB7E9F}" sibTransId="{BD5EF518-C92C-4D56-8546-C48F5F03CDDE}"/>
    <dgm:cxn modelId="{49BFFC08-43FD-4730-B503-C6FB618F6635}" type="presOf" srcId="{09C674D6-8479-475D-8CB3-D2EA51AB7E9F}" destId="{556872DC-EC60-42D5-8E2F-90B13F6D92C0}" srcOrd="0" destOrd="0" presId="urn:microsoft.com/office/officeart/2005/8/layout/radial4"/>
    <dgm:cxn modelId="{78687DDD-FEAF-40B3-B030-4EA6F2F39833}" type="presOf" srcId="{B1BD4C0C-03E1-40C7-A2EC-79164DA30011}" destId="{8885FE8B-F9B2-4845-89E6-7BD927D9A693}" srcOrd="0" destOrd="0" presId="urn:microsoft.com/office/officeart/2005/8/layout/radial4"/>
    <dgm:cxn modelId="{E1000D31-9B0B-4354-9FB5-5377F75E1826}" srcId="{97ABFC13-4458-411E-A851-F930E5B0D1FE}" destId="{21FE01D1-AC47-4825-8E6B-D175363D15BE}" srcOrd="1" destOrd="0" parTransId="{09B505A1-34FD-4921-B0C8-8F3C15C7AF4B}" sibTransId="{983514E1-B32C-4CA7-B02A-AFF0959EC935}"/>
    <dgm:cxn modelId="{E2084330-B2AA-4FC5-BB25-6B5CC50E01F0}" type="presOf" srcId="{4E7C3A47-058C-4054-8BE5-303F4F0B98A1}" destId="{8FA20637-27B4-4D6A-AAC8-647A256D8756}" srcOrd="0" destOrd="0" presId="urn:microsoft.com/office/officeart/2005/8/layout/radial4"/>
    <dgm:cxn modelId="{40E12EA4-824B-4C40-99A9-65746C731193}" type="presOf" srcId="{1CAE8154-3394-4778-B380-27368858AACE}" destId="{6EA55EE2-F74A-4D90-B31C-94B2405F36C9}" srcOrd="0" destOrd="0" presId="urn:microsoft.com/office/officeart/2005/8/layout/radial4"/>
    <dgm:cxn modelId="{0933571F-E643-4141-9797-9A28961B6AE4}" srcId="{1E54C772-B12C-49BC-A8F9-048E33ABA8EC}" destId="{15DCFD7F-7A06-4A9E-8D5D-96BF50809D12}" srcOrd="0" destOrd="0" parTransId="{1CAE8154-3394-4778-B380-27368858AACE}" sibTransId="{3747C556-69B8-4026-ACCF-AE6C08350F91}"/>
    <dgm:cxn modelId="{B316F7EE-2317-4E66-846C-D3805D80EDAA}" srcId="{1E54C772-B12C-49BC-A8F9-048E33ABA8EC}" destId="{81AFDBBA-6601-419D-A319-F74F38B91175}" srcOrd="4" destOrd="0" parTransId="{8CE5448A-C824-4A9B-9E19-E6A1AB004B33}" sibTransId="{7F6120B5-ED96-425A-AE2F-F1C73FCABD84}"/>
    <dgm:cxn modelId="{2CF5A884-893F-4856-8C62-AD4636061DB4}" type="presOf" srcId="{3E3A4DC6-2E93-4F71-9FFF-40F6F8908234}" destId="{0ED50FB7-7E9A-4ABC-AB2C-6B6525700CEA}" srcOrd="0" destOrd="0" presId="urn:microsoft.com/office/officeart/2005/8/layout/radial4"/>
    <dgm:cxn modelId="{C407AFCF-3ADD-4F57-A449-FFAACF0E2165}" type="presOf" srcId="{1E54C772-B12C-49BC-A8F9-048E33ABA8EC}" destId="{7ADFA2EF-0E66-48A8-8AFA-378E1BA2E522}" srcOrd="0" destOrd="0" presId="urn:microsoft.com/office/officeart/2005/8/layout/radial4"/>
    <dgm:cxn modelId="{140A83F8-5F23-4E4B-B1AC-8D1F008B98C0}" srcId="{3E3A4DC6-2E93-4F71-9FFF-40F6F8908234}" destId="{97ABFC13-4458-411E-A851-F930E5B0D1FE}" srcOrd="3" destOrd="0" parTransId="{0745CC15-F0FA-41D5-9924-2E1B4550D700}" sibTransId="{9294641F-A5F8-4E81-8650-D86AAE7937EE}"/>
    <dgm:cxn modelId="{8D3DFF39-6FE3-4D12-AA51-4BBC290A5622}" srcId="{3E3A4DC6-2E93-4F71-9FFF-40F6F8908234}" destId="{1E54C772-B12C-49BC-A8F9-048E33ABA8EC}" srcOrd="0" destOrd="0" parTransId="{313B1B19-99A4-4926-85A2-44D488E8CC31}" sibTransId="{CDA8EF4F-CA47-408C-89CF-EC0B05447DB7}"/>
    <dgm:cxn modelId="{F5EF03AC-58EF-4EFC-B440-EA33968828EC}" type="presParOf" srcId="{0ED50FB7-7E9A-4ABC-AB2C-6B6525700CEA}" destId="{7ADFA2EF-0E66-48A8-8AFA-378E1BA2E522}" srcOrd="0" destOrd="0" presId="urn:microsoft.com/office/officeart/2005/8/layout/radial4"/>
    <dgm:cxn modelId="{F805A5DB-6CB3-48E1-97DD-DEDAB83315D0}" type="presParOf" srcId="{0ED50FB7-7E9A-4ABC-AB2C-6B6525700CEA}" destId="{6EA55EE2-F74A-4D90-B31C-94B2405F36C9}" srcOrd="1" destOrd="0" presId="urn:microsoft.com/office/officeart/2005/8/layout/radial4"/>
    <dgm:cxn modelId="{ADFC9F77-AFF5-4442-8AEF-AEB9FD6E21E0}" type="presParOf" srcId="{0ED50FB7-7E9A-4ABC-AB2C-6B6525700CEA}" destId="{EF513154-634B-4757-A278-0B4465A1B4DE}" srcOrd="2" destOrd="0" presId="urn:microsoft.com/office/officeart/2005/8/layout/radial4"/>
    <dgm:cxn modelId="{D6367444-13A5-465F-8903-F4CE8949D0E7}" type="presParOf" srcId="{0ED50FB7-7E9A-4ABC-AB2C-6B6525700CEA}" destId="{8FA20637-27B4-4D6A-AAC8-647A256D8756}" srcOrd="3" destOrd="0" presId="urn:microsoft.com/office/officeart/2005/8/layout/radial4"/>
    <dgm:cxn modelId="{62496CE3-8F2C-4965-B4F9-0BADDC3D9296}" type="presParOf" srcId="{0ED50FB7-7E9A-4ABC-AB2C-6B6525700CEA}" destId="{FA2171D6-A99C-430B-9639-5987F32D10DA}" srcOrd="4" destOrd="0" presId="urn:microsoft.com/office/officeart/2005/8/layout/radial4"/>
    <dgm:cxn modelId="{50FFEF23-9FC2-40BA-92A9-E13B7EFBD5F6}" type="presParOf" srcId="{0ED50FB7-7E9A-4ABC-AB2C-6B6525700CEA}" destId="{08A2778D-B972-48E4-8065-E70211D0EF80}" srcOrd="5" destOrd="0" presId="urn:microsoft.com/office/officeart/2005/8/layout/radial4"/>
    <dgm:cxn modelId="{D8C00BA0-CF4F-4358-907F-21EB8E6C102E}" type="presParOf" srcId="{0ED50FB7-7E9A-4ABC-AB2C-6B6525700CEA}" destId="{318141B2-2155-459A-B1E0-15159DA87B52}" srcOrd="6" destOrd="0" presId="urn:microsoft.com/office/officeart/2005/8/layout/radial4"/>
    <dgm:cxn modelId="{E66AD28F-25C7-44BF-8D7E-EEB6C70025B4}" type="presParOf" srcId="{0ED50FB7-7E9A-4ABC-AB2C-6B6525700CEA}" destId="{556872DC-EC60-42D5-8E2F-90B13F6D92C0}" srcOrd="7" destOrd="0" presId="urn:microsoft.com/office/officeart/2005/8/layout/radial4"/>
    <dgm:cxn modelId="{03322FBE-3B4C-4ABC-AB31-02B1AED3D554}" type="presParOf" srcId="{0ED50FB7-7E9A-4ABC-AB2C-6B6525700CEA}" destId="{307B5CED-3BD3-4CD6-9A5A-F90A84D5C854}" srcOrd="8" destOrd="0" presId="urn:microsoft.com/office/officeart/2005/8/layout/radial4"/>
    <dgm:cxn modelId="{9EA2E8AA-18CD-42B1-BE96-9E8749CD7B48}" type="presParOf" srcId="{0ED50FB7-7E9A-4ABC-AB2C-6B6525700CEA}" destId="{3DEC40DC-78DE-4D0F-8F14-A407DC8ACF51}" srcOrd="9" destOrd="0" presId="urn:microsoft.com/office/officeart/2005/8/layout/radial4"/>
    <dgm:cxn modelId="{0F6C2E69-3B5C-4686-BA00-F3E92DB10437}" type="presParOf" srcId="{0ED50FB7-7E9A-4ABC-AB2C-6B6525700CEA}" destId="{3A4D8DB3-11B2-411C-A50C-12C99ADAD4F9}" srcOrd="10" destOrd="0" presId="urn:microsoft.com/office/officeart/2005/8/layout/radial4"/>
    <dgm:cxn modelId="{A43E4AFF-D4DE-465B-8864-94CC94A2BC5F}" type="presParOf" srcId="{0ED50FB7-7E9A-4ABC-AB2C-6B6525700CEA}" destId="{89ABAC6A-AF18-4E7D-8F36-AEEC4F2A013B}" srcOrd="11" destOrd="0" presId="urn:microsoft.com/office/officeart/2005/8/layout/radial4"/>
    <dgm:cxn modelId="{3E802D79-C95D-41F4-B8B8-E150685947F5}" type="presParOf" srcId="{0ED50FB7-7E9A-4ABC-AB2C-6B6525700CEA}" destId="{8885FE8B-F9B2-4845-89E6-7BD927D9A693}" srcOrd="12" destOrd="0" presId="urn:microsoft.com/office/officeart/2005/8/layout/radial4"/>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DFA2EF-0E66-48A8-8AFA-378E1BA2E522}">
      <dsp:nvSpPr>
        <dsp:cNvPr id="0" name=""/>
        <dsp:cNvSpPr/>
      </dsp:nvSpPr>
      <dsp:spPr>
        <a:xfrm>
          <a:off x="3424144" y="3232076"/>
          <a:ext cx="2505899" cy="25058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r>
            <a:rPr lang="en-US" sz="4900" kern="1200" dirty="0"/>
            <a:t>Active School</a:t>
          </a:r>
        </a:p>
      </dsp:txBody>
      <dsp:txXfrm>
        <a:off x="3791124" y="3599056"/>
        <a:ext cx="1771939" cy="1771939"/>
      </dsp:txXfrm>
    </dsp:sp>
    <dsp:sp modelId="{6EA55EE2-F74A-4D90-B31C-94B2405F36C9}">
      <dsp:nvSpPr>
        <dsp:cNvPr id="0" name=""/>
        <dsp:cNvSpPr/>
      </dsp:nvSpPr>
      <dsp:spPr>
        <a:xfrm rot="10800000">
          <a:off x="878009" y="4127935"/>
          <a:ext cx="2406097" cy="714181"/>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513154-634B-4757-A278-0B4465A1B4DE}">
      <dsp:nvSpPr>
        <dsp:cNvPr id="0" name=""/>
        <dsp:cNvSpPr/>
      </dsp:nvSpPr>
      <dsp:spPr>
        <a:xfrm>
          <a:off x="944" y="3783374"/>
          <a:ext cx="1754129" cy="140330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endParaRPr lang="en-US" sz="2000" kern="1200" dirty="0"/>
        </a:p>
        <a:p>
          <a:pPr lvl="0" algn="ctr" defTabSz="889000">
            <a:lnSpc>
              <a:spcPct val="90000"/>
            </a:lnSpc>
            <a:spcBef>
              <a:spcPct val="0"/>
            </a:spcBef>
            <a:spcAft>
              <a:spcPct val="35000"/>
            </a:spcAft>
          </a:pPr>
          <a:endParaRPr lang="en-US" sz="1600" kern="1200" dirty="0"/>
        </a:p>
        <a:p>
          <a:pPr lvl="0" algn="ctr" defTabSz="889000">
            <a:lnSpc>
              <a:spcPct val="90000"/>
            </a:lnSpc>
            <a:spcBef>
              <a:spcPct val="0"/>
            </a:spcBef>
            <a:spcAft>
              <a:spcPct val="35000"/>
            </a:spcAft>
          </a:pPr>
          <a:r>
            <a:rPr lang="en-US" sz="2000" kern="1200" dirty="0"/>
            <a:t>Travel</a:t>
          </a:r>
        </a:p>
      </dsp:txBody>
      <dsp:txXfrm>
        <a:off x="42045" y="3824475"/>
        <a:ext cx="1671927" cy="1321101"/>
      </dsp:txXfrm>
    </dsp:sp>
    <dsp:sp modelId="{8FA20637-27B4-4D6A-AAC8-647A256D8756}">
      <dsp:nvSpPr>
        <dsp:cNvPr id="0" name=""/>
        <dsp:cNvSpPr/>
      </dsp:nvSpPr>
      <dsp:spPr>
        <a:xfrm rot="12960000">
          <a:off x="1373808" y="2602024"/>
          <a:ext cx="2406097" cy="714181"/>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A2171D6-A99C-430B-9639-5987F32D10DA}">
      <dsp:nvSpPr>
        <dsp:cNvPr id="0" name=""/>
        <dsp:cNvSpPr/>
      </dsp:nvSpPr>
      <dsp:spPr>
        <a:xfrm>
          <a:off x="726505" y="1550328"/>
          <a:ext cx="1754129" cy="140330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a:t/>
          </a:r>
          <a:br>
            <a:rPr lang="en-US" sz="2000" kern="1200" dirty="0"/>
          </a:br>
          <a:r>
            <a:rPr lang="en-US" sz="2000" kern="1200" dirty="0"/>
            <a:t/>
          </a:r>
          <a:br>
            <a:rPr lang="en-US" sz="2000" kern="1200" dirty="0"/>
          </a:br>
          <a:r>
            <a:rPr lang="en-US" sz="2000" kern="1200" dirty="0"/>
            <a:t/>
          </a:r>
          <a:br>
            <a:rPr lang="en-US" sz="2000" kern="1200" dirty="0"/>
          </a:br>
          <a:r>
            <a:rPr lang="en-US" sz="2000" kern="1200" dirty="0"/>
            <a:t>Before School</a:t>
          </a:r>
        </a:p>
      </dsp:txBody>
      <dsp:txXfrm>
        <a:off x="767606" y="1591429"/>
        <a:ext cx="1671927" cy="1321101"/>
      </dsp:txXfrm>
    </dsp:sp>
    <dsp:sp modelId="{08A2778D-B972-48E4-8065-E70211D0EF80}">
      <dsp:nvSpPr>
        <dsp:cNvPr id="0" name=""/>
        <dsp:cNvSpPr/>
      </dsp:nvSpPr>
      <dsp:spPr>
        <a:xfrm rot="15120000">
          <a:off x="2671826" y="1658959"/>
          <a:ext cx="2406097" cy="714181"/>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8141B2-2155-459A-B1E0-15159DA87B52}">
      <dsp:nvSpPr>
        <dsp:cNvPr id="0" name=""/>
        <dsp:cNvSpPr/>
      </dsp:nvSpPr>
      <dsp:spPr>
        <a:xfrm>
          <a:off x="2626047" y="170230"/>
          <a:ext cx="1754129" cy="140330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endParaRPr lang="en-US" sz="2000" kern="1200" dirty="0"/>
        </a:p>
        <a:p>
          <a:pPr lvl="0" algn="ctr" defTabSz="889000">
            <a:lnSpc>
              <a:spcPct val="90000"/>
            </a:lnSpc>
            <a:spcBef>
              <a:spcPct val="0"/>
            </a:spcBef>
            <a:spcAft>
              <a:spcPct val="35000"/>
            </a:spcAft>
          </a:pPr>
          <a:endParaRPr lang="en-US" sz="2000" kern="1200" dirty="0"/>
        </a:p>
        <a:p>
          <a:pPr lvl="0" algn="ctr" defTabSz="889000">
            <a:lnSpc>
              <a:spcPct val="90000"/>
            </a:lnSpc>
            <a:spcBef>
              <a:spcPct val="0"/>
            </a:spcBef>
            <a:spcAft>
              <a:spcPct val="35000"/>
            </a:spcAft>
          </a:pPr>
          <a:r>
            <a:rPr lang="en-US" sz="2000" kern="1200" dirty="0"/>
            <a:t>Classrooms</a:t>
          </a:r>
        </a:p>
      </dsp:txBody>
      <dsp:txXfrm>
        <a:off x="2667148" y="211331"/>
        <a:ext cx="1671927" cy="1321101"/>
      </dsp:txXfrm>
    </dsp:sp>
    <dsp:sp modelId="{556872DC-EC60-42D5-8E2F-90B13F6D92C0}">
      <dsp:nvSpPr>
        <dsp:cNvPr id="0" name=""/>
        <dsp:cNvSpPr/>
      </dsp:nvSpPr>
      <dsp:spPr>
        <a:xfrm rot="17280000">
          <a:off x="4276264" y="1658959"/>
          <a:ext cx="2406097" cy="714181"/>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07B5CED-3BD3-4CD6-9A5A-F90A84D5C854}">
      <dsp:nvSpPr>
        <dsp:cNvPr id="0" name=""/>
        <dsp:cNvSpPr/>
      </dsp:nvSpPr>
      <dsp:spPr>
        <a:xfrm>
          <a:off x="4974011" y="170230"/>
          <a:ext cx="1754129" cy="140330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endParaRPr lang="en-US" sz="2000" kern="1200" dirty="0"/>
        </a:p>
        <a:p>
          <a:pPr lvl="0" algn="ctr" defTabSz="889000">
            <a:lnSpc>
              <a:spcPct val="90000"/>
            </a:lnSpc>
            <a:spcBef>
              <a:spcPct val="0"/>
            </a:spcBef>
            <a:spcAft>
              <a:spcPct val="35000"/>
            </a:spcAft>
          </a:pPr>
          <a:endParaRPr lang="en-US" sz="2000" kern="1200" dirty="0"/>
        </a:p>
        <a:p>
          <a:pPr lvl="0" algn="ctr" defTabSz="889000">
            <a:lnSpc>
              <a:spcPct val="90000"/>
            </a:lnSpc>
            <a:spcBef>
              <a:spcPct val="0"/>
            </a:spcBef>
            <a:spcAft>
              <a:spcPct val="35000"/>
            </a:spcAft>
          </a:pPr>
          <a:r>
            <a:rPr lang="en-US" sz="2000" kern="1200" dirty="0"/>
            <a:t>Break Times</a:t>
          </a:r>
        </a:p>
      </dsp:txBody>
      <dsp:txXfrm>
        <a:off x="5015112" y="211331"/>
        <a:ext cx="1671927" cy="1321101"/>
      </dsp:txXfrm>
    </dsp:sp>
    <dsp:sp modelId="{3DEC40DC-78DE-4D0F-8F14-A407DC8ACF51}">
      <dsp:nvSpPr>
        <dsp:cNvPr id="0" name=""/>
        <dsp:cNvSpPr/>
      </dsp:nvSpPr>
      <dsp:spPr>
        <a:xfrm rot="19440000">
          <a:off x="5574282" y="2602024"/>
          <a:ext cx="2406097" cy="714181"/>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A4D8DB3-11B2-411C-A50C-12C99ADAD4F9}">
      <dsp:nvSpPr>
        <dsp:cNvPr id="0" name=""/>
        <dsp:cNvSpPr/>
      </dsp:nvSpPr>
      <dsp:spPr>
        <a:xfrm>
          <a:off x="6873553" y="1550328"/>
          <a:ext cx="1754129" cy="1403303"/>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endParaRPr lang="en-US" sz="2000" kern="1200" dirty="0"/>
        </a:p>
        <a:p>
          <a:pPr lvl="0" algn="ctr" defTabSz="889000">
            <a:lnSpc>
              <a:spcPct val="90000"/>
            </a:lnSpc>
            <a:spcBef>
              <a:spcPct val="0"/>
            </a:spcBef>
            <a:spcAft>
              <a:spcPct val="35000"/>
            </a:spcAft>
          </a:pPr>
          <a:endParaRPr lang="en-US" sz="2000" kern="1200" dirty="0"/>
        </a:p>
        <a:p>
          <a:pPr lvl="0" algn="ctr" defTabSz="889000">
            <a:lnSpc>
              <a:spcPct val="90000"/>
            </a:lnSpc>
            <a:spcBef>
              <a:spcPct val="0"/>
            </a:spcBef>
            <a:spcAft>
              <a:spcPct val="35000"/>
            </a:spcAft>
          </a:pPr>
          <a:r>
            <a:rPr lang="en-US" sz="2000" kern="1200" dirty="0"/>
            <a:t>Lunch times</a:t>
          </a:r>
        </a:p>
      </dsp:txBody>
      <dsp:txXfrm>
        <a:off x="6914654" y="1591429"/>
        <a:ext cx="1671927" cy="1321101"/>
      </dsp:txXfrm>
    </dsp:sp>
    <dsp:sp modelId="{89ABAC6A-AF18-4E7D-8F36-AEEC4F2A013B}">
      <dsp:nvSpPr>
        <dsp:cNvPr id="0" name=""/>
        <dsp:cNvSpPr/>
      </dsp:nvSpPr>
      <dsp:spPr>
        <a:xfrm>
          <a:off x="6070081" y="4127935"/>
          <a:ext cx="2406097" cy="714181"/>
        </a:xfrm>
        <a:prstGeom prst="leftArrow">
          <a:avLst>
            <a:gd name="adj1" fmla="val 60000"/>
            <a:gd name="adj2" fmla="val 50000"/>
          </a:avLst>
        </a:prstGeom>
        <a:solidFill>
          <a:schemeClr val="accent1"/>
        </a:solidFill>
        <a:ln w="12700" cap="flat" cmpd="sng" algn="ctr">
          <a:solidFill>
            <a:schemeClr val="bg1"/>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sp>
    <dsp:sp modelId="{8885FE8B-F9B2-4845-89E6-7BD927D9A693}">
      <dsp:nvSpPr>
        <dsp:cNvPr id="0" name=""/>
        <dsp:cNvSpPr/>
      </dsp:nvSpPr>
      <dsp:spPr>
        <a:xfrm>
          <a:off x="7599114" y="3783374"/>
          <a:ext cx="1754129" cy="1403303"/>
        </a:xfrm>
        <a:prstGeom prst="roundRect">
          <a:avLst>
            <a:gd name="adj" fmla="val 10000"/>
          </a:avLst>
        </a:prstGeom>
        <a:solidFill>
          <a:schemeClr val="accent1"/>
        </a:solidFill>
        <a:ln w="12700" cap="flat" cmpd="sng" algn="ctr">
          <a:solidFill>
            <a:schemeClr val="bg1"/>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en-US" sz="2000" kern="1200" dirty="0"/>
            <a:t/>
          </a:r>
          <a:br>
            <a:rPr lang="en-US" sz="2000" kern="1200" dirty="0"/>
          </a:br>
          <a:r>
            <a:rPr lang="en-US" sz="2000" kern="1200" dirty="0"/>
            <a:t/>
          </a:r>
          <a:br>
            <a:rPr lang="en-US" sz="2000" kern="1200" dirty="0"/>
          </a:br>
          <a:r>
            <a:rPr lang="en-US" sz="1400" kern="1200" dirty="0"/>
            <a:t>.</a:t>
          </a:r>
        </a:p>
        <a:p>
          <a:pPr lvl="0" algn="ctr" defTabSz="889000">
            <a:lnSpc>
              <a:spcPct val="90000"/>
            </a:lnSpc>
            <a:spcBef>
              <a:spcPct val="0"/>
            </a:spcBef>
            <a:spcAft>
              <a:spcPct val="35000"/>
            </a:spcAft>
          </a:pPr>
          <a:r>
            <a:rPr lang="en-US" sz="2000" kern="1200" dirty="0"/>
            <a:t>After School</a:t>
          </a:r>
        </a:p>
      </dsp:txBody>
      <dsp:txXfrm>
        <a:off x="7640215" y="3824475"/>
        <a:ext cx="1671927" cy="1321101"/>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2C31E8-2451-4940-9FE4-3A7380693632}" type="datetimeFigureOut">
              <a:rPr lang="en-GB" smtClean="0"/>
              <a:t>20/06/2024</a:t>
            </a:fld>
            <a:endParaRPr lang="en-GB"/>
          </a:p>
        </p:txBody>
      </p:sp>
      <p:sp>
        <p:nvSpPr>
          <p:cNvPr id="4" name="Slide Image Placeholder 3"/>
          <p:cNvSpPr>
            <a:spLocks noGrp="1" noRot="1" noChangeAspect="1"/>
          </p:cNvSpPr>
          <p:nvPr>
            <p:ph type="sldImg" idx="2"/>
          </p:nvPr>
        </p:nvSpPr>
        <p:spPr>
          <a:xfrm>
            <a:off x="344488" y="1143000"/>
            <a:ext cx="616902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FCCCFB-5240-4F00-B04D-D786C26F2802}" type="slidenum">
              <a:rPr lang="en-GB" smtClean="0"/>
              <a:t>‹#›</a:t>
            </a:fld>
            <a:endParaRPr lang="en-GB"/>
          </a:p>
        </p:txBody>
      </p:sp>
    </p:spTree>
    <p:extLst>
      <p:ext uri="{BB962C8B-B14F-4D97-AF65-F5344CB8AC3E}">
        <p14:creationId xmlns:p14="http://schemas.microsoft.com/office/powerpoint/2010/main" val="1530824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9D740-F077-46C8-8794-E66630901B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968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09698B-EEE3-9A4D-840B-78828FB7DAC1}" type="slidenum">
              <a:rPr lang="en-US" smtClean="0"/>
              <a:t>16</a:t>
            </a:fld>
            <a:endParaRPr lang="en-US" dirty="0"/>
          </a:p>
        </p:txBody>
      </p:sp>
    </p:spTree>
    <p:extLst>
      <p:ext uri="{BB962C8B-B14F-4D97-AF65-F5344CB8AC3E}">
        <p14:creationId xmlns:p14="http://schemas.microsoft.com/office/powerpoint/2010/main" val="1240796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9D740-F077-46C8-8794-E66630901B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645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01A0F1-6387-944A-8EDE-D156E59E7AFE}" type="slidenum">
              <a:rPr lang="en-US" smtClean="0"/>
              <a:t>7</a:t>
            </a:fld>
            <a:endParaRPr lang="en-US"/>
          </a:p>
        </p:txBody>
      </p:sp>
    </p:spTree>
    <p:extLst>
      <p:ext uri="{BB962C8B-B14F-4D97-AF65-F5344CB8AC3E}">
        <p14:creationId xmlns:p14="http://schemas.microsoft.com/office/powerpoint/2010/main" val="1004428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01A0F1-6387-944A-8EDE-D156E59E7AFE}" type="slidenum">
              <a:rPr lang="en-US" smtClean="0"/>
              <a:t>8</a:t>
            </a:fld>
            <a:endParaRPr lang="en-US"/>
          </a:p>
        </p:txBody>
      </p:sp>
    </p:spTree>
    <p:extLst>
      <p:ext uri="{BB962C8B-B14F-4D97-AF65-F5344CB8AC3E}">
        <p14:creationId xmlns:p14="http://schemas.microsoft.com/office/powerpoint/2010/main" val="928423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01A0F1-6387-944A-8EDE-D156E59E7AFE}" type="slidenum">
              <a:rPr lang="en-US" smtClean="0"/>
              <a:t>9</a:t>
            </a:fld>
            <a:endParaRPr lang="en-US"/>
          </a:p>
        </p:txBody>
      </p:sp>
    </p:spTree>
    <p:extLst>
      <p:ext uri="{BB962C8B-B14F-4D97-AF65-F5344CB8AC3E}">
        <p14:creationId xmlns:p14="http://schemas.microsoft.com/office/powerpoint/2010/main" val="3984806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5531"/>
                </a:solidFill>
                <a:latin typeface="+mj-lt"/>
                <a:cs typeface="Arial" panose="020B0604020202020204" pitchFamily="34" charset="0"/>
              </a:rPr>
              <a:t>Highlight the importance of the ‘relationship’ piece.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FF5531"/>
              </a:solidFill>
              <a:latin typeface="+mj-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FF5531"/>
                </a:solidFill>
                <a:latin typeface="+mj-lt"/>
                <a:cs typeface="Arial" panose="020B0604020202020204" pitchFamily="34" charset="0"/>
              </a:rPr>
              <a:t>Physical Literacy is </a:t>
            </a:r>
            <a:r>
              <a:rPr lang="en-GB" sz="1200" b="1" u="sng" dirty="0">
                <a:solidFill>
                  <a:srgbClr val="FF5531"/>
                </a:solidFill>
                <a:latin typeface="+mj-lt"/>
                <a:cs typeface="Arial" panose="020B0604020202020204" pitchFamily="34" charset="0"/>
              </a:rPr>
              <a:t>our relationship </a:t>
            </a:r>
            <a:r>
              <a:rPr lang="en-GB" sz="1200" b="1" dirty="0">
                <a:solidFill>
                  <a:srgbClr val="FF5531"/>
                </a:solidFill>
                <a:latin typeface="+mj-lt"/>
                <a:cs typeface="Arial" panose="020B0604020202020204" pitchFamily="34" charset="0"/>
              </a:rPr>
              <a:t>with movement and physical activity throughout life.</a:t>
            </a:r>
          </a:p>
          <a:p>
            <a:endParaRPr lang="en-GB" dirty="0"/>
          </a:p>
          <a:p>
            <a:r>
              <a:rPr lang="en-GB" sz="1200" dirty="0">
                <a:solidFill>
                  <a:srgbClr val="3344B6"/>
                </a:solidFill>
                <a:cs typeface="Arial" panose="020B0604020202020204" pitchFamily="34" charset="0"/>
              </a:rPr>
              <a:t>It </a:t>
            </a:r>
            <a:r>
              <a:rPr lang="en-GB" sz="1200" b="1" dirty="0">
                <a:solidFill>
                  <a:srgbClr val="3344B6"/>
                </a:solidFill>
                <a:cs typeface="Arial" panose="020B0604020202020204" pitchFamily="34" charset="0"/>
              </a:rPr>
              <a:t>shapes and is shaped by</a:t>
            </a:r>
            <a:r>
              <a:rPr lang="en-GB" sz="1200" dirty="0">
                <a:solidFill>
                  <a:srgbClr val="3344B6"/>
                </a:solidFill>
                <a:cs typeface="Arial" panose="020B0604020202020204" pitchFamily="34" charset="0"/>
              </a:rPr>
              <a:t> how we think, feel, move and connect in and through movement</a:t>
            </a:r>
          </a:p>
          <a:p>
            <a:r>
              <a:rPr lang="en-GB" sz="1200" dirty="0">
                <a:solidFill>
                  <a:srgbClr val="3344B6"/>
                </a:solidFill>
                <a:cs typeface="Arial" panose="020B0604020202020204" pitchFamily="34" charset="0"/>
              </a:rPr>
              <a:t>It is </a:t>
            </a:r>
            <a:r>
              <a:rPr lang="en-GB" sz="1200" b="1" dirty="0">
                <a:solidFill>
                  <a:srgbClr val="3344B6"/>
                </a:solidFill>
                <a:cs typeface="Arial" panose="020B0604020202020204" pitchFamily="34" charset="0"/>
              </a:rPr>
              <a:t>effected</a:t>
            </a:r>
            <a:r>
              <a:rPr lang="en-GB" sz="1200" dirty="0">
                <a:solidFill>
                  <a:srgbClr val="3344B6"/>
                </a:solidFill>
                <a:cs typeface="Arial" panose="020B0604020202020204" pitchFamily="34" charset="0"/>
              </a:rPr>
              <a:t> by </a:t>
            </a:r>
            <a:r>
              <a:rPr lang="en-US" sz="1200" dirty="0">
                <a:solidFill>
                  <a:srgbClr val="3344B6"/>
                </a:solidFill>
                <a:cs typeface="Arial" panose="020B0604020202020204" pitchFamily="34" charset="0"/>
              </a:rPr>
              <a:t>people, community, culture, places, and spaces around us</a:t>
            </a:r>
            <a:endParaRPr lang="en-GB" sz="1200" dirty="0">
              <a:solidFill>
                <a:srgbClr val="3344B6"/>
              </a:solidFill>
              <a:cs typeface="Arial" panose="020B0604020202020204" pitchFamily="34" charset="0"/>
            </a:endParaRPr>
          </a:p>
          <a:p>
            <a:r>
              <a:rPr lang="en-GB" sz="1200" dirty="0">
                <a:solidFill>
                  <a:srgbClr val="3344B6"/>
                </a:solidFill>
                <a:cs typeface="Arial" panose="020B0604020202020204" pitchFamily="34" charset="0"/>
              </a:rPr>
              <a:t>It </a:t>
            </a:r>
            <a:r>
              <a:rPr lang="en-GB" sz="1200" b="1" dirty="0">
                <a:solidFill>
                  <a:srgbClr val="3344B6"/>
                </a:solidFill>
                <a:cs typeface="Arial" panose="020B0604020202020204" pitchFamily="34" charset="0"/>
              </a:rPr>
              <a:t>impacts</a:t>
            </a:r>
            <a:r>
              <a:rPr lang="en-GB" sz="1200" dirty="0">
                <a:solidFill>
                  <a:srgbClr val="3344B6"/>
                </a:solidFill>
                <a:cs typeface="Arial" panose="020B0604020202020204" pitchFamily="34" charset="0"/>
              </a:rPr>
              <a:t> on how we value, enjoy and engage with physical activity</a:t>
            </a:r>
          </a:p>
          <a:p>
            <a:r>
              <a:rPr lang="en-GB" sz="1200" dirty="0">
                <a:solidFill>
                  <a:srgbClr val="3344B6"/>
                </a:solidFill>
                <a:cs typeface="Arial" panose="020B0604020202020204" pitchFamily="34" charset="0"/>
              </a:rPr>
              <a:t>It </a:t>
            </a:r>
            <a:r>
              <a:rPr lang="en-GB" sz="1200" b="1" dirty="0">
                <a:solidFill>
                  <a:srgbClr val="3344B6"/>
                </a:solidFill>
                <a:cs typeface="Arial" panose="020B0604020202020204" pitchFamily="34" charset="0"/>
              </a:rPr>
              <a:t>contributes</a:t>
            </a:r>
            <a:r>
              <a:rPr lang="en-GB" sz="1200" dirty="0">
                <a:solidFill>
                  <a:srgbClr val="3344B6"/>
                </a:solidFill>
                <a:cs typeface="Arial" panose="020B0604020202020204" pitchFamily="34" charset="0"/>
              </a:rPr>
              <a:t> to our health, wellbeing and quality of life </a:t>
            </a:r>
          </a:p>
          <a:p>
            <a:r>
              <a:rPr lang="en-GB" sz="1200" dirty="0">
                <a:solidFill>
                  <a:srgbClr val="3344B6"/>
                </a:solidFill>
                <a:cs typeface="Arial" panose="020B0604020202020204" pitchFamily="34" charset="0"/>
              </a:rPr>
              <a:t>It evolves, </a:t>
            </a:r>
            <a:r>
              <a:rPr lang="en-GB" sz="1200" b="1" dirty="0">
                <a:solidFill>
                  <a:srgbClr val="3344B6"/>
                </a:solidFill>
                <a:cs typeface="Arial" panose="020B0604020202020204" pitchFamily="34" charset="0"/>
              </a:rPr>
              <a:t>changes</a:t>
            </a:r>
            <a:r>
              <a:rPr lang="en-GB" sz="1200" dirty="0">
                <a:solidFill>
                  <a:srgbClr val="3344B6"/>
                </a:solidFill>
                <a:cs typeface="Arial" panose="020B0604020202020204" pitchFamily="34" charset="0"/>
              </a:rPr>
              <a:t>, ebbs and flows throughout life </a:t>
            </a:r>
          </a:p>
          <a:p>
            <a:r>
              <a:rPr lang="en-GB" sz="1200" dirty="0">
                <a:solidFill>
                  <a:srgbClr val="3344B6"/>
                </a:solidFill>
                <a:cs typeface="Arial" panose="020B0604020202020204" pitchFamily="34" charset="0"/>
              </a:rPr>
              <a:t>It’s </a:t>
            </a:r>
            <a:r>
              <a:rPr lang="en-GB" sz="1200" b="1" dirty="0">
                <a:solidFill>
                  <a:srgbClr val="3344B6"/>
                </a:solidFill>
                <a:cs typeface="Arial" panose="020B0604020202020204" pitchFamily="34" charset="0"/>
              </a:rPr>
              <a:t>personal</a:t>
            </a:r>
            <a:r>
              <a:rPr lang="en-GB" sz="1200" dirty="0">
                <a:solidFill>
                  <a:srgbClr val="3344B6"/>
                </a:solidFill>
                <a:cs typeface="Arial" panose="020B0604020202020204" pitchFamily="34" charset="0"/>
              </a:rPr>
              <a:t> because no one person’s relationship is the same</a:t>
            </a:r>
          </a:p>
          <a:p>
            <a:r>
              <a:rPr lang="en-GB" sz="1200" dirty="0">
                <a:solidFill>
                  <a:srgbClr val="3344B6"/>
                </a:solidFill>
                <a:cs typeface="Arial" panose="020B0604020202020204" pitchFamily="34" charset="0"/>
              </a:rPr>
              <a:t>It’s </a:t>
            </a:r>
            <a:r>
              <a:rPr lang="en-GB" sz="1200" b="1" dirty="0">
                <a:solidFill>
                  <a:srgbClr val="3344B6"/>
                </a:solidFill>
                <a:cs typeface="Arial" panose="020B0604020202020204" pitchFamily="34" charset="0"/>
              </a:rPr>
              <a:t>why </a:t>
            </a:r>
            <a:r>
              <a:rPr lang="en-GB" sz="1200" dirty="0">
                <a:solidFill>
                  <a:srgbClr val="3344B6"/>
                </a:solidFill>
                <a:cs typeface="Arial" panose="020B0604020202020204" pitchFamily="34" charset="0"/>
              </a:rPr>
              <a:t>we like and loathe physical activity </a:t>
            </a:r>
          </a:p>
          <a:p>
            <a:endParaRPr lang="en-GB" dirty="0"/>
          </a:p>
        </p:txBody>
      </p:sp>
      <p:sp>
        <p:nvSpPr>
          <p:cNvPr id="4" name="Slide Number Placeholder 3"/>
          <p:cNvSpPr>
            <a:spLocks noGrp="1"/>
          </p:cNvSpPr>
          <p:nvPr>
            <p:ph type="sldNum" sz="quarter" idx="5"/>
          </p:nvPr>
        </p:nvSpPr>
        <p:spPr/>
        <p:txBody>
          <a:bodyPr/>
          <a:lstStyle/>
          <a:p>
            <a:fld id="{4501A0F1-6387-944A-8EDE-D156E59E7AFE}" type="slidenum">
              <a:rPr lang="en-US" smtClean="0"/>
              <a:t>11</a:t>
            </a:fld>
            <a:endParaRPr lang="en-US"/>
          </a:p>
        </p:txBody>
      </p:sp>
    </p:spTree>
    <p:extLst>
      <p:ext uri="{BB962C8B-B14F-4D97-AF65-F5344CB8AC3E}">
        <p14:creationId xmlns:p14="http://schemas.microsoft.com/office/powerpoint/2010/main" val="3915617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E09698B-EEE3-9A4D-840B-78828FB7DAC1}" type="slidenum">
              <a:rPr lang="en-US" smtClean="0"/>
              <a:t>13</a:t>
            </a:fld>
            <a:endParaRPr lang="en-US" dirty="0"/>
          </a:p>
        </p:txBody>
      </p:sp>
    </p:spTree>
    <p:extLst>
      <p:ext uri="{BB962C8B-B14F-4D97-AF65-F5344CB8AC3E}">
        <p14:creationId xmlns:p14="http://schemas.microsoft.com/office/powerpoint/2010/main" val="1370682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start of a journey for schools!  </a:t>
            </a:r>
          </a:p>
          <a:p>
            <a:endParaRPr lang="en-GB" dirty="0"/>
          </a:p>
          <a:p>
            <a:r>
              <a:rPr lang="en-GB" dirty="0"/>
              <a:t>To achieve the ambitions we need to create an active school culture which integrates and embeds movement throughout the school day – there is NOT an ambition to bolt on physical activity or find additional time in the school timetable.  This will mean considering and ‘nudging’ children into standing up more (to avoid sitting time) and increasing their activity levels throughout the day (even if it’s light activity).  This way we will start to influence the activity patterns of ALL children, and including those with the greatest health needs.</a:t>
            </a:r>
          </a:p>
          <a:p>
            <a:endParaRPr lang="en-GB" dirty="0"/>
          </a:p>
          <a:p>
            <a:r>
              <a:rPr lang="en-GB" dirty="0"/>
              <a:t>What we know is there are immediate benefits to reducing inactivity to our general health and to a child’s brain function.</a:t>
            </a:r>
          </a:p>
          <a:p>
            <a:endParaRPr lang="en-GB" dirty="0"/>
          </a:p>
          <a:p>
            <a:r>
              <a:rPr lang="en-GB" dirty="0"/>
              <a:t>It will require schools to think differently about their offer across the whole day so that they can demonstrate it does engage all children in 30 minutes a day</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6E662A5-F203-D444-A079-2D55DC18C01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959255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E09698B-EEE3-9A4D-840B-78828FB7DAC1}" type="slidenum">
              <a:rPr lang="en-US" smtClean="0"/>
              <a:t>15</a:t>
            </a:fld>
            <a:endParaRPr lang="en-US" dirty="0"/>
          </a:p>
        </p:txBody>
      </p:sp>
    </p:spTree>
    <p:extLst>
      <p:ext uri="{BB962C8B-B14F-4D97-AF65-F5344CB8AC3E}">
        <p14:creationId xmlns:p14="http://schemas.microsoft.com/office/powerpoint/2010/main" val="293482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04802" y="1247330"/>
            <a:ext cx="11428810" cy="2653442"/>
          </a:xfrm>
        </p:spPr>
        <p:txBody>
          <a:bodyPr anchor="b"/>
          <a:lstStyle>
            <a:lvl1pPr algn="ctr">
              <a:defRPr sz="6668"/>
            </a:lvl1pPr>
          </a:lstStyle>
          <a:p>
            <a:r>
              <a:rPr lang="en-GB"/>
              <a:t>Click to edit Master title style</a:t>
            </a:r>
            <a:endParaRPr lang="en-US" dirty="0"/>
          </a:p>
        </p:txBody>
      </p:sp>
      <p:sp>
        <p:nvSpPr>
          <p:cNvPr id="3" name="Subtitle 2"/>
          <p:cNvSpPr>
            <a:spLocks noGrp="1"/>
          </p:cNvSpPr>
          <p:nvPr>
            <p:ph type="subTitle" idx="1"/>
          </p:nvPr>
        </p:nvSpPr>
        <p:spPr>
          <a:xfrm>
            <a:off x="1904802" y="4003098"/>
            <a:ext cx="11428810" cy="1840119"/>
          </a:xfrm>
        </p:spPr>
        <p:txBody>
          <a:bodyPr/>
          <a:lstStyle>
            <a:lvl1pPr marL="0" indent="0" algn="ctr">
              <a:buNone/>
              <a:defRPr sz="2667"/>
            </a:lvl1pPr>
            <a:lvl2pPr marL="508086" indent="0" algn="ctr">
              <a:buNone/>
              <a:defRPr sz="2223"/>
            </a:lvl2pPr>
            <a:lvl3pPr marL="1016173" indent="0" algn="ctr">
              <a:buNone/>
              <a:defRPr sz="2000"/>
            </a:lvl3pPr>
            <a:lvl4pPr marL="1524259" indent="0" algn="ctr">
              <a:buNone/>
              <a:defRPr sz="1778"/>
            </a:lvl4pPr>
            <a:lvl5pPr marL="2032345" indent="0" algn="ctr">
              <a:buNone/>
              <a:defRPr sz="1778"/>
            </a:lvl5pPr>
            <a:lvl6pPr marL="2540432" indent="0" algn="ctr">
              <a:buNone/>
              <a:defRPr sz="1778"/>
            </a:lvl6pPr>
            <a:lvl7pPr marL="3048518" indent="0" algn="ctr">
              <a:buNone/>
              <a:defRPr sz="1778"/>
            </a:lvl7pPr>
            <a:lvl8pPr marL="3556605" indent="0" algn="ctr">
              <a:buNone/>
              <a:defRPr sz="1778"/>
            </a:lvl8pPr>
            <a:lvl9pPr marL="4064691" indent="0" algn="ctr">
              <a:buNone/>
              <a:defRPr sz="1778"/>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04692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71101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904989" y="405779"/>
            <a:ext cx="3285783" cy="6458944"/>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047641" y="405779"/>
            <a:ext cx="9666868" cy="645894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96514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26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39704" y="1900106"/>
            <a:ext cx="13143131" cy="3170368"/>
          </a:xfrm>
        </p:spPr>
        <p:txBody>
          <a:bodyPr anchor="b"/>
          <a:lstStyle>
            <a:lvl1pPr>
              <a:defRPr sz="6668"/>
            </a:lvl1pPr>
          </a:lstStyle>
          <a:p>
            <a:r>
              <a:rPr lang="en-GB"/>
              <a:t>Click to edit Master title style</a:t>
            </a:r>
            <a:endParaRPr lang="en-US" dirty="0"/>
          </a:p>
        </p:txBody>
      </p:sp>
      <p:sp>
        <p:nvSpPr>
          <p:cNvPr id="3" name="Text Placeholder 2"/>
          <p:cNvSpPr>
            <a:spLocks noGrp="1"/>
          </p:cNvSpPr>
          <p:nvPr>
            <p:ph type="body" idx="1"/>
          </p:nvPr>
        </p:nvSpPr>
        <p:spPr>
          <a:xfrm>
            <a:off x="1039704" y="5100467"/>
            <a:ext cx="13143131" cy="1667222"/>
          </a:xfrm>
        </p:spPr>
        <p:txBody>
          <a:bodyPr/>
          <a:lstStyle>
            <a:lvl1pPr marL="0" indent="0">
              <a:buNone/>
              <a:defRPr sz="2667">
                <a:solidFill>
                  <a:schemeClr val="tx1">
                    <a:tint val="75000"/>
                  </a:schemeClr>
                </a:solidFill>
              </a:defRPr>
            </a:lvl1pPr>
            <a:lvl2pPr marL="508086" indent="0">
              <a:buNone/>
              <a:defRPr sz="2223">
                <a:solidFill>
                  <a:schemeClr val="tx1">
                    <a:tint val="75000"/>
                  </a:schemeClr>
                </a:solidFill>
              </a:defRPr>
            </a:lvl2pPr>
            <a:lvl3pPr marL="1016173" indent="0">
              <a:buNone/>
              <a:defRPr sz="2000">
                <a:solidFill>
                  <a:schemeClr val="tx1">
                    <a:tint val="75000"/>
                  </a:schemeClr>
                </a:solidFill>
              </a:defRPr>
            </a:lvl3pPr>
            <a:lvl4pPr marL="1524259" indent="0">
              <a:buNone/>
              <a:defRPr sz="1778">
                <a:solidFill>
                  <a:schemeClr val="tx1">
                    <a:tint val="75000"/>
                  </a:schemeClr>
                </a:solidFill>
              </a:defRPr>
            </a:lvl4pPr>
            <a:lvl5pPr marL="2032345" indent="0">
              <a:buNone/>
              <a:defRPr sz="1778">
                <a:solidFill>
                  <a:schemeClr val="tx1">
                    <a:tint val="75000"/>
                  </a:schemeClr>
                </a:solidFill>
              </a:defRPr>
            </a:lvl5pPr>
            <a:lvl6pPr marL="2540432" indent="0">
              <a:buNone/>
              <a:defRPr sz="1778">
                <a:solidFill>
                  <a:schemeClr val="tx1">
                    <a:tint val="75000"/>
                  </a:schemeClr>
                </a:solidFill>
              </a:defRPr>
            </a:lvl6pPr>
            <a:lvl7pPr marL="3048518" indent="0">
              <a:buNone/>
              <a:defRPr sz="1778">
                <a:solidFill>
                  <a:schemeClr val="tx1">
                    <a:tint val="75000"/>
                  </a:schemeClr>
                </a:solidFill>
              </a:defRPr>
            </a:lvl7pPr>
            <a:lvl8pPr marL="3556605" indent="0">
              <a:buNone/>
              <a:defRPr sz="1778">
                <a:solidFill>
                  <a:schemeClr val="tx1">
                    <a:tint val="75000"/>
                  </a:schemeClr>
                </a:solidFill>
              </a:defRPr>
            </a:lvl8pPr>
            <a:lvl9pPr marL="4064691" indent="0">
              <a:buNone/>
              <a:defRPr sz="1778">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7320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047641" y="2028895"/>
            <a:ext cx="6476326" cy="483582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7714446" y="2028895"/>
            <a:ext cx="6476326" cy="483582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6/20/2024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17017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9626" y="405779"/>
            <a:ext cx="13143131" cy="1473155"/>
          </a:xfrm>
        </p:spPr>
        <p:txBody>
          <a:bodyPr/>
          <a:lstStyle/>
          <a:p>
            <a:r>
              <a:rPr lang="en-GB"/>
              <a:t>Click to edit Master title style</a:t>
            </a:r>
            <a:endParaRPr lang="en-US" dirty="0"/>
          </a:p>
        </p:txBody>
      </p:sp>
      <p:sp>
        <p:nvSpPr>
          <p:cNvPr id="3" name="Text Placeholder 2"/>
          <p:cNvSpPr>
            <a:spLocks noGrp="1"/>
          </p:cNvSpPr>
          <p:nvPr>
            <p:ph type="body" idx="1"/>
          </p:nvPr>
        </p:nvSpPr>
        <p:spPr>
          <a:xfrm>
            <a:off x="1049626" y="1868348"/>
            <a:ext cx="6446562" cy="915649"/>
          </a:xfrm>
        </p:spPr>
        <p:txBody>
          <a:bodyPr anchor="b"/>
          <a:lstStyle>
            <a:lvl1pPr marL="0" indent="0">
              <a:buNone/>
              <a:defRPr sz="2667" b="1"/>
            </a:lvl1pPr>
            <a:lvl2pPr marL="508086" indent="0">
              <a:buNone/>
              <a:defRPr sz="2223" b="1"/>
            </a:lvl2pPr>
            <a:lvl3pPr marL="1016173" indent="0">
              <a:buNone/>
              <a:defRPr sz="2000" b="1"/>
            </a:lvl3pPr>
            <a:lvl4pPr marL="1524259" indent="0">
              <a:buNone/>
              <a:defRPr sz="1778" b="1"/>
            </a:lvl4pPr>
            <a:lvl5pPr marL="2032345" indent="0">
              <a:buNone/>
              <a:defRPr sz="1778" b="1"/>
            </a:lvl5pPr>
            <a:lvl6pPr marL="2540432" indent="0">
              <a:buNone/>
              <a:defRPr sz="1778" b="1"/>
            </a:lvl6pPr>
            <a:lvl7pPr marL="3048518" indent="0">
              <a:buNone/>
              <a:defRPr sz="1778" b="1"/>
            </a:lvl7pPr>
            <a:lvl8pPr marL="3556605" indent="0">
              <a:buNone/>
              <a:defRPr sz="1778" b="1"/>
            </a:lvl8pPr>
            <a:lvl9pPr marL="4064691" indent="0">
              <a:buNone/>
              <a:defRPr sz="1778" b="1"/>
            </a:lvl9pPr>
          </a:lstStyle>
          <a:p>
            <a:pPr lvl="0"/>
            <a:r>
              <a:rPr lang="en-GB"/>
              <a:t>Click to edit Master text styles</a:t>
            </a:r>
          </a:p>
        </p:txBody>
      </p:sp>
      <p:sp>
        <p:nvSpPr>
          <p:cNvPr id="4" name="Content Placeholder 3"/>
          <p:cNvSpPr>
            <a:spLocks noGrp="1"/>
          </p:cNvSpPr>
          <p:nvPr>
            <p:ph sz="half" idx="2"/>
          </p:nvPr>
        </p:nvSpPr>
        <p:spPr>
          <a:xfrm>
            <a:off x="1049626" y="2783997"/>
            <a:ext cx="6446562" cy="409484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7714447" y="1868348"/>
            <a:ext cx="6478310" cy="915649"/>
          </a:xfrm>
        </p:spPr>
        <p:txBody>
          <a:bodyPr anchor="b"/>
          <a:lstStyle>
            <a:lvl1pPr marL="0" indent="0">
              <a:buNone/>
              <a:defRPr sz="2667" b="1"/>
            </a:lvl1pPr>
            <a:lvl2pPr marL="508086" indent="0">
              <a:buNone/>
              <a:defRPr sz="2223" b="1"/>
            </a:lvl2pPr>
            <a:lvl3pPr marL="1016173" indent="0">
              <a:buNone/>
              <a:defRPr sz="2000" b="1"/>
            </a:lvl3pPr>
            <a:lvl4pPr marL="1524259" indent="0">
              <a:buNone/>
              <a:defRPr sz="1778" b="1"/>
            </a:lvl4pPr>
            <a:lvl5pPr marL="2032345" indent="0">
              <a:buNone/>
              <a:defRPr sz="1778" b="1"/>
            </a:lvl5pPr>
            <a:lvl6pPr marL="2540432" indent="0">
              <a:buNone/>
              <a:defRPr sz="1778" b="1"/>
            </a:lvl6pPr>
            <a:lvl7pPr marL="3048518" indent="0">
              <a:buNone/>
              <a:defRPr sz="1778" b="1"/>
            </a:lvl7pPr>
            <a:lvl8pPr marL="3556605" indent="0">
              <a:buNone/>
              <a:defRPr sz="1778" b="1"/>
            </a:lvl8pPr>
            <a:lvl9pPr marL="4064691" indent="0">
              <a:buNone/>
              <a:defRPr sz="1778" b="1"/>
            </a:lvl9pPr>
          </a:lstStyle>
          <a:p>
            <a:pPr lvl="0"/>
            <a:r>
              <a:rPr lang="en-GB"/>
              <a:t>Click to edit Master text styles</a:t>
            </a:r>
          </a:p>
        </p:txBody>
      </p:sp>
      <p:sp>
        <p:nvSpPr>
          <p:cNvPr id="6" name="Content Placeholder 5"/>
          <p:cNvSpPr>
            <a:spLocks noGrp="1"/>
          </p:cNvSpPr>
          <p:nvPr>
            <p:ph sz="quarter" idx="4"/>
          </p:nvPr>
        </p:nvSpPr>
        <p:spPr>
          <a:xfrm>
            <a:off x="7714447" y="2783997"/>
            <a:ext cx="6478310" cy="409484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6640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6/20/2024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27016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12020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9627" y="508106"/>
            <a:ext cx="4914784" cy="1778371"/>
          </a:xfrm>
        </p:spPr>
        <p:txBody>
          <a:bodyPr anchor="b"/>
          <a:lstStyle>
            <a:lvl1pPr>
              <a:defRPr sz="3556"/>
            </a:lvl1pPr>
          </a:lstStyle>
          <a:p>
            <a:r>
              <a:rPr lang="en-GB"/>
              <a:t>Click to edit Master title style</a:t>
            </a:r>
            <a:endParaRPr lang="en-US" dirty="0"/>
          </a:p>
        </p:txBody>
      </p:sp>
      <p:sp>
        <p:nvSpPr>
          <p:cNvPr id="3" name="Content Placeholder 2"/>
          <p:cNvSpPr>
            <a:spLocks noGrp="1"/>
          </p:cNvSpPr>
          <p:nvPr>
            <p:ph idx="1"/>
          </p:nvPr>
        </p:nvSpPr>
        <p:spPr>
          <a:xfrm>
            <a:off x="6478310" y="1097368"/>
            <a:ext cx="7714447" cy="5416267"/>
          </a:xfrm>
        </p:spPr>
        <p:txBody>
          <a:bodyPr/>
          <a:lstStyle>
            <a:lvl1pPr>
              <a:defRPr sz="3556"/>
            </a:lvl1pPr>
            <a:lvl2pPr>
              <a:defRPr sz="3112"/>
            </a:lvl2pPr>
            <a:lvl3pPr>
              <a:defRPr sz="2667"/>
            </a:lvl3pPr>
            <a:lvl4pPr>
              <a:defRPr sz="2223"/>
            </a:lvl4pPr>
            <a:lvl5pPr>
              <a:defRPr sz="2223"/>
            </a:lvl5pPr>
            <a:lvl6pPr>
              <a:defRPr sz="2223"/>
            </a:lvl6pPr>
            <a:lvl7pPr>
              <a:defRPr sz="2223"/>
            </a:lvl7pPr>
            <a:lvl8pPr>
              <a:defRPr sz="2223"/>
            </a:lvl8pPr>
            <a:lvl9pPr>
              <a:defRPr sz="222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49627" y="2286477"/>
            <a:ext cx="4914784" cy="4235980"/>
          </a:xfrm>
        </p:spPr>
        <p:txBody>
          <a:bodyPr/>
          <a:lstStyle>
            <a:lvl1pPr marL="0" indent="0">
              <a:buNone/>
              <a:defRPr sz="1778"/>
            </a:lvl1pPr>
            <a:lvl2pPr marL="508086" indent="0">
              <a:buNone/>
              <a:defRPr sz="1556"/>
            </a:lvl2pPr>
            <a:lvl3pPr marL="1016173" indent="0">
              <a:buNone/>
              <a:defRPr sz="1334"/>
            </a:lvl3pPr>
            <a:lvl4pPr marL="1524259" indent="0">
              <a:buNone/>
              <a:defRPr sz="1111"/>
            </a:lvl4pPr>
            <a:lvl5pPr marL="2032345" indent="0">
              <a:buNone/>
              <a:defRPr sz="1111"/>
            </a:lvl5pPr>
            <a:lvl6pPr marL="2540432" indent="0">
              <a:buNone/>
              <a:defRPr sz="1111"/>
            </a:lvl6pPr>
            <a:lvl7pPr marL="3048518" indent="0">
              <a:buNone/>
              <a:defRPr sz="1111"/>
            </a:lvl7pPr>
            <a:lvl8pPr marL="3556605" indent="0">
              <a:buNone/>
              <a:defRPr sz="1111"/>
            </a:lvl8pPr>
            <a:lvl9pPr marL="4064691" indent="0">
              <a:buNone/>
              <a:defRPr sz="1111"/>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86808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9627" y="508106"/>
            <a:ext cx="4914784" cy="1778371"/>
          </a:xfrm>
        </p:spPr>
        <p:txBody>
          <a:bodyPr anchor="b"/>
          <a:lstStyle>
            <a:lvl1pPr>
              <a:defRPr sz="3556"/>
            </a:lvl1pPr>
          </a:lstStyle>
          <a:p>
            <a:r>
              <a:rPr lang="en-GB"/>
              <a:t>Click to edit Master title style</a:t>
            </a:r>
            <a:endParaRPr lang="en-US" dirty="0"/>
          </a:p>
        </p:txBody>
      </p:sp>
      <p:sp>
        <p:nvSpPr>
          <p:cNvPr id="3" name="Picture Placeholder 2"/>
          <p:cNvSpPr>
            <a:spLocks noGrp="1" noChangeAspect="1"/>
          </p:cNvSpPr>
          <p:nvPr>
            <p:ph type="pic" idx="1"/>
          </p:nvPr>
        </p:nvSpPr>
        <p:spPr>
          <a:xfrm>
            <a:off x="6478310" y="1097368"/>
            <a:ext cx="7714447" cy="5416267"/>
          </a:xfrm>
        </p:spPr>
        <p:txBody>
          <a:bodyPr anchor="t"/>
          <a:lstStyle>
            <a:lvl1pPr marL="0" indent="0">
              <a:buNone/>
              <a:defRPr sz="3556"/>
            </a:lvl1pPr>
            <a:lvl2pPr marL="508086" indent="0">
              <a:buNone/>
              <a:defRPr sz="3112"/>
            </a:lvl2pPr>
            <a:lvl3pPr marL="1016173" indent="0">
              <a:buNone/>
              <a:defRPr sz="2667"/>
            </a:lvl3pPr>
            <a:lvl4pPr marL="1524259" indent="0">
              <a:buNone/>
              <a:defRPr sz="2223"/>
            </a:lvl4pPr>
            <a:lvl5pPr marL="2032345" indent="0">
              <a:buNone/>
              <a:defRPr sz="2223"/>
            </a:lvl5pPr>
            <a:lvl6pPr marL="2540432" indent="0">
              <a:buNone/>
              <a:defRPr sz="2223"/>
            </a:lvl6pPr>
            <a:lvl7pPr marL="3048518" indent="0">
              <a:buNone/>
              <a:defRPr sz="2223"/>
            </a:lvl7pPr>
            <a:lvl8pPr marL="3556605" indent="0">
              <a:buNone/>
              <a:defRPr sz="2223"/>
            </a:lvl8pPr>
            <a:lvl9pPr marL="4064691" indent="0">
              <a:buNone/>
              <a:defRPr sz="2223"/>
            </a:lvl9pPr>
          </a:lstStyle>
          <a:p>
            <a:r>
              <a:rPr lang="en-GB"/>
              <a:t>Click icon to add picture</a:t>
            </a:r>
            <a:endParaRPr lang="en-US" dirty="0"/>
          </a:p>
        </p:txBody>
      </p:sp>
      <p:sp>
        <p:nvSpPr>
          <p:cNvPr id="4" name="Text Placeholder 3"/>
          <p:cNvSpPr>
            <a:spLocks noGrp="1"/>
          </p:cNvSpPr>
          <p:nvPr>
            <p:ph type="body" sz="half" idx="2"/>
          </p:nvPr>
        </p:nvSpPr>
        <p:spPr>
          <a:xfrm>
            <a:off x="1049627" y="2286477"/>
            <a:ext cx="4914784" cy="4235980"/>
          </a:xfrm>
        </p:spPr>
        <p:txBody>
          <a:bodyPr/>
          <a:lstStyle>
            <a:lvl1pPr marL="0" indent="0">
              <a:buNone/>
              <a:defRPr sz="1778"/>
            </a:lvl1pPr>
            <a:lvl2pPr marL="508086" indent="0">
              <a:buNone/>
              <a:defRPr sz="1556"/>
            </a:lvl2pPr>
            <a:lvl3pPr marL="1016173" indent="0">
              <a:buNone/>
              <a:defRPr sz="1334"/>
            </a:lvl3pPr>
            <a:lvl4pPr marL="1524259" indent="0">
              <a:buNone/>
              <a:defRPr sz="1111"/>
            </a:lvl4pPr>
            <a:lvl5pPr marL="2032345" indent="0">
              <a:buNone/>
              <a:defRPr sz="1111"/>
            </a:lvl5pPr>
            <a:lvl6pPr marL="2540432" indent="0">
              <a:buNone/>
              <a:defRPr sz="1111"/>
            </a:lvl6pPr>
            <a:lvl7pPr marL="3048518" indent="0">
              <a:buNone/>
              <a:defRPr sz="1111"/>
            </a:lvl7pPr>
            <a:lvl8pPr marL="3556605" indent="0">
              <a:buNone/>
              <a:defRPr sz="1111"/>
            </a:lvl8pPr>
            <a:lvl9pPr marL="4064691" indent="0">
              <a:buNone/>
              <a:defRPr sz="1111"/>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23847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47641" y="405779"/>
            <a:ext cx="13143131" cy="1473155"/>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47641" y="2028895"/>
            <a:ext cx="13143131" cy="483582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47641" y="7064084"/>
            <a:ext cx="3428643" cy="405779"/>
          </a:xfrm>
          <a:prstGeom prst="rect">
            <a:avLst/>
          </a:prstGeom>
        </p:spPr>
        <p:txBody>
          <a:bodyPr vert="horz" lIns="91440" tIns="45720" rIns="91440" bIns="45720" rtlCol="0" anchor="ctr"/>
          <a:lstStyle>
            <a:lvl1pPr algn="l">
              <a:defRPr sz="1334">
                <a:solidFill>
                  <a:schemeClr val="tx1">
                    <a:tint val="75000"/>
                  </a:schemeClr>
                </a:solidFill>
              </a:defRPr>
            </a:lvl1pPr>
          </a:lstStyle>
          <a:p>
            <a:fld id="{B61BEF0D-F0BB-DE4B-95CE-6DB70DBA9567}" type="datetimeFigureOut">
              <a:rPr lang="en-US" smtClean="0"/>
              <a:pPr/>
              <a:t>6/20/2024</a:t>
            </a:fld>
            <a:endParaRPr lang="en-US" dirty="0"/>
          </a:p>
        </p:txBody>
      </p:sp>
      <p:sp>
        <p:nvSpPr>
          <p:cNvPr id="5" name="Footer Placeholder 4"/>
          <p:cNvSpPr>
            <a:spLocks noGrp="1"/>
          </p:cNvSpPr>
          <p:nvPr>
            <p:ph type="ftr" sz="quarter" idx="3"/>
          </p:nvPr>
        </p:nvSpPr>
        <p:spPr>
          <a:xfrm>
            <a:off x="5047725" y="7064084"/>
            <a:ext cx="5142964" cy="405779"/>
          </a:xfrm>
          <a:prstGeom prst="rect">
            <a:avLst/>
          </a:prstGeom>
        </p:spPr>
        <p:txBody>
          <a:bodyPr vert="horz" lIns="91440" tIns="45720" rIns="91440" bIns="45720" rtlCol="0" anchor="ctr"/>
          <a:lstStyle>
            <a:lvl1pPr algn="ctr">
              <a:defRPr sz="1334">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62129" y="7064084"/>
            <a:ext cx="3428643" cy="405779"/>
          </a:xfrm>
          <a:prstGeom prst="rect">
            <a:avLst/>
          </a:prstGeom>
        </p:spPr>
        <p:txBody>
          <a:bodyPr vert="horz" lIns="91440" tIns="45720" rIns="91440" bIns="45720" rtlCol="0" anchor="ctr"/>
          <a:lstStyle>
            <a:lvl1pPr algn="r">
              <a:defRPr sz="1334">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332533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1016173" rtl="0" eaLnBrk="1" latinLnBrk="0" hangingPunct="1">
        <a:lnSpc>
          <a:spcPct val="90000"/>
        </a:lnSpc>
        <a:spcBef>
          <a:spcPct val="0"/>
        </a:spcBef>
        <a:buNone/>
        <a:defRPr sz="4890" kern="1200">
          <a:solidFill>
            <a:schemeClr val="tx1"/>
          </a:solidFill>
          <a:latin typeface="+mj-lt"/>
          <a:ea typeface="+mj-ea"/>
          <a:cs typeface="+mj-cs"/>
        </a:defRPr>
      </a:lvl1pPr>
    </p:titleStyle>
    <p:bodyStyle>
      <a:lvl1pPr marL="254043" indent="-254043" algn="l" defTabSz="1016173" rtl="0" eaLnBrk="1" latinLnBrk="0" hangingPunct="1">
        <a:lnSpc>
          <a:spcPct val="90000"/>
        </a:lnSpc>
        <a:spcBef>
          <a:spcPts val="1111"/>
        </a:spcBef>
        <a:buFont typeface="Arial" panose="020B0604020202020204" pitchFamily="34" charset="0"/>
        <a:buChar char="•"/>
        <a:defRPr sz="3112" kern="1200">
          <a:solidFill>
            <a:schemeClr val="tx1"/>
          </a:solidFill>
          <a:latin typeface="+mn-lt"/>
          <a:ea typeface="+mn-ea"/>
          <a:cs typeface="+mn-cs"/>
        </a:defRPr>
      </a:lvl1pPr>
      <a:lvl2pPr marL="762130" indent="-254043" algn="l" defTabSz="1016173" rtl="0" eaLnBrk="1" latinLnBrk="0" hangingPunct="1">
        <a:lnSpc>
          <a:spcPct val="90000"/>
        </a:lnSpc>
        <a:spcBef>
          <a:spcPts val="556"/>
        </a:spcBef>
        <a:buFont typeface="Arial" panose="020B0604020202020204" pitchFamily="34" charset="0"/>
        <a:buChar char="•"/>
        <a:defRPr sz="2667" kern="1200">
          <a:solidFill>
            <a:schemeClr val="tx1"/>
          </a:solidFill>
          <a:latin typeface="+mn-lt"/>
          <a:ea typeface="+mn-ea"/>
          <a:cs typeface="+mn-cs"/>
        </a:defRPr>
      </a:lvl2pPr>
      <a:lvl3pPr marL="1270216" indent="-254043" algn="l" defTabSz="1016173" rtl="0" eaLnBrk="1" latinLnBrk="0" hangingPunct="1">
        <a:lnSpc>
          <a:spcPct val="90000"/>
        </a:lnSpc>
        <a:spcBef>
          <a:spcPts val="556"/>
        </a:spcBef>
        <a:buFont typeface="Arial" panose="020B0604020202020204" pitchFamily="34" charset="0"/>
        <a:buChar char="•"/>
        <a:defRPr sz="2223" kern="1200">
          <a:solidFill>
            <a:schemeClr val="tx1"/>
          </a:solidFill>
          <a:latin typeface="+mn-lt"/>
          <a:ea typeface="+mn-ea"/>
          <a:cs typeface="+mn-cs"/>
        </a:defRPr>
      </a:lvl3pPr>
      <a:lvl4pPr marL="1778302" indent="-254043" algn="l" defTabSz="1016173"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4pPr>
      <a:lvl5pPr marL="2286389" indent="-254043" algn="l" defTabSz="1016173"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5pPr>
      <a:lvl6pPr marL="2794475" indent="-254043" algn="l" defTabSz="1016173"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6pPr>
      <a:lvl7pPr marL="3302561" indent="-254043" algn="l" defTabSz="1016173"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7pPr>
      <a:lvl8pPr marL="3810648" indent="-254043" algn="l" defTabSz="1016173"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8pPr>
      <a:lvl9pPr marL="4318734" indent="-254043" algn="l" defTabSz="1016173" rtl="0" eaLnBrk="1" latinLnBrk="0" hangingPunct="1">
        <a:lnSpc>
          <a:spcPct val="90000"/>
        </a:lnSpc>
        <a:spcBef>
          <a:spcPts val="556"/>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1016173" rtl="0" eaLnBrk="1" latinLnBrk="0" hangingPunct="1">
        <a:defRPr sz="2000" kern="1200">
          <a:solidFill>
            <a:schemeClr val="tx1"/>
          </a:solidFill>
          <a:latin typeface="+mn-lt"/>
          <a:ea typeface="+mn-ea"/>
          <a:cs typeface="+mn-cs"/>
        </a:defRPr>
      </a:lvl1pPr>
      <a:lvl2pPr marL="508086" algn="l" defTabSz="1016173" rtl="0" eaLnBrk="1" latinLnBrk="0" hangingPunct="1">
        <a:defRPr sz="2000" kern="1200">
          <a:solidFill>
            <a:schemeClr val="tx1"/>
          </a:solidFill>
          <a:latin typeface="+mn-lt"/>
          <a:ea typeface="+mn-ea"/>
          <a:cs typeface="+mn-cs"/>
        </a:defRPr>
      </a:lvl2pPr>
      <a:lvl3pPr marL="1016173" algn="l" defTabSz="1016173" rtl="0" eaLnBrk="1" latinLnBrk="0" hangingPunct="1">
        <a:defRPr sz="2000" kern="1200">
          <a:solidFill>
            <a:schemeClr val="tx1"/>
          </a:solidFill>
          <a:latin typeface="+mn-lt"/>
          <a:ea typeface="+mn-ea"/>
          <a:cs typeface="+mn-cs"/>
        </a:defRPr>
      </a:lvl3pPr>
      <a:lvl4pPr marL="1524259" algn="l" defTabSz="1016173" rtl="0" eaLnBrk="1" latinLnBrk="0" hangingPunct="1">
        <a:defRPr sz="2000" kern="1200">
          <a:solidFill>
            <a:schemeClr val="tx1"/>
          </a:solidFill>
          <a:latin typeface="+mn-lt"/>
          <a:ea typeface="+mn-ea"/>
          <a:cs typeface="+mn-cs"/>
        </a:defRPr>
      </a:lvl4pPr>
      <a:lvl5pPr marL="2032345" algn="l" defTabSz="1016173" rtl="0" eaLnBrk="1" latinLnBrk="0" hangingPunct="1">
        <a:defRPr sz="2000" kern="1200">
          <a:solidFill>
            <a:schemeClr val="tx1"/>
          </a:solidFill>
          <a:latin typeface="+mn-lt"/>
          <a:ea typeface="+mn-ea"/>
          <a:cs typeface="+mn-cs"/>
        </a:defRPr>
      </a:lvl5pPr>
      <a:lvl6pPr marL="2540432" algn="l" defTabSz="1016173" rtl="0" eaLnBrk="1" latinLnBrk="0" hangingPunct="1">
        <a:defRPr sz="2000" kern="1200">
          <a:solidFill>
            <a:schemeClr val="tx1"/>
          </a:solidFill>
          <a:latin typeface="+mn-lt"/>
          <a:ea typeface="+mn-ea"/>
          <a:cs typeface="+mn-cs"/>
        </a:defRPr>
      </a:lvl6pPr>
      <a:lvl7pPr marL="3048518" algn="l" defTabSz="1016173" rtl="0" eaLnBrk="1" latinLnBrk="0" hangingPunct="1">
        <a:defRPr sz="2000" kern="1200">
          <a:solidFill>
            <a:schemeClr val="tx1"/>
          </a:solidFill>
          <a:latin typeface="+mn-lt"/>
          <a:ea typeface="+mn-ea"/>
          <a:cs typeface="+mn-cs"/>
        </a:defRPr>
      </a:lvl7pPr>
      <a:lvl8pPr marL="3556605" algn="l" defTabSz="1016173" rtl="0" eaLnBrk="1" latinLnBrk="0" hangingPunct="1">
        <a:defRPr sz="2000" kern="1200">
          <a:solidFill>
            <a:schemeClr val="tx1"/>
          </a:solidFill>
          <a:latin typeface="+mn-lt"/>
          <a:ea typeface="+mn-ea"/>
          <a:cs typeface="+mn-cs"/>
        </a:defRPr>
      </a:lvl8pPr>
      <a:lvl9pPr marL="4064691" algn="l" defTabSz="1016173"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6" Type="http://schemas.microsoft.com/office/2018/10/relationships/comments" Target="../comments/modernComment_101_8397445E.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diagramQuickStyle" Target="../diagrams/quickStyle1.xml"/><Relationship Id="rId12" Type="http://schemas.openxmlformats.org/officeDocument/2006/relationships/image" Target="../media/image23.png"/><Relationship Id="rId2" Type="http://schemas.openxmlformats.org/officeDocument/2006/relationships/notesSlide" Target="../notesSlides/notesSlide8.xml"/><Relationship Id="rId16" Type="http://schemas.microsoft.com/office/2018/10/relationships/comments" Target="../comments/modernComment_15E_10AC9D5F.xml"/><Relationship Id="rId1" Type="http://schemas.openxmlformats.org/officeDocument/2006/relationships/slideLayout" Target="../slideLayouts/slideLayout1.xml"/><Relationship Id="rId6" Type="http://schemas.openxmlformats.org/officeDocument/2006/relationships/diagramLayout" Target="../diagrams/layout1.xml"/><Relationship Id="rId11" Type="http://schemas.openxmlformats.org/officeDocument/2006/relationships/image" Target="../media/image25.png"/><Relationship Id="rId5" Type="http://schemas.openxmlformats.org/officeDocument/2006/relationships/diagramData" Target="../diagrams/data1.xml"/><Relationship Id="rId15" Type="http://schemas.openxmlformats.org/officeDocument/2006/relationships/image" Target="../media/image28.png"/><Relationship Id="rId10" Type="http://schemas.openxmlformats.org/officeDocument/2006/relationships/image" Target="../media/image24.png"/><Relationship Id="rId4" Type="http://schemas.openxmlformats.org/officeDocument/2006/relationships/image" Target="../media/image22.png"/><Relationship Id="rId9" Type="http://schemas.microsoft.com/office/2007/relationships/diagramDrawing" Target="../diagrams/drawing1.xml"/><Relationship Id="rId1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slideLayout" Target="../slideLayouts/slideLayout1.xml"/><Relationship Id="rId7" Type="http://schemas.openxmlformats.org/officeDocument/2006/relationships/image" Target="../media/image33.jpeg"/><Relationship Id="rId2" Type="http://schemas.openxmlformats.org/officeDocument/2006/relationships/video" Target="https://www.youtube.com/embed/AfWGe3Ju6bg?feature=oembed" TargetMode="External"/><Relationship Id="rId1" Type="http://schemas.openxmlformats.org/officeDocument/2006/relationships/video" Target="https://www.youtube.com/embed/KY6-vquxR1A?feature=oembed" TargetMode="External"/><Relationship Id="rId6" Type="http://schemas.openxmlformats.org/officeDocument/2006/relationships/image" Target="../media/image32.png"/><Relationship Id="rId5" Type="http://schemas.openxmlformats.org/officeDocument/2006/relationships/image" Target="../media/image31.tiff"/><Relationship Id="rId4" Type="http://schemas.openxmlformats.org/officeDocument/2006/relationships/image" Target="../media/image30.tiff"/></Relationships>
</file>

<file path=ppt/slides/_rels/slide18.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tiff"/><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tif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jp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3C9A5D0-0A65-4745-8794-82493DA9F931}"/>
              </a:ext>
            </a:extLst>
          </p:cNvPr>
          <p:cNvPicPr>
            <a:picLocks noChangeAspect="1"/>
          </p:cNvPicPr>
          <p:nvPr/>
        </p:nvPicPr>
        <p:blipFill>
          <a:blip r:embed="rId2"/>
          <a:stretch>
            <a:fillRect/>
          </a:stretch>
        </p:blipFill>
        <p:spPr>
          <a:xfrm>
            <a:off x="-1" y="1190"/>
            <a:ext cx="15238413" cy="7619207"/>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FCB3A704-3CA1-A54B-AC34-59284F9034C3}"/>
              </a:ext>
            </a:extLst>
          </p:cNvPr>
          <p:cNvPicPr>
            <a:picLocks noChangeAspect="1"/>
          </p:cNvPicPr>
          <p:nvPr/>
        </p:nvPicPr>
        <p:blipFill>
          <a:blip r:embed="rId3"/>
          <a:stretch>
            <a:fillRect/>
          </a:stretch>
        </p:blipFill>
        <p:spPr>
          <a:xfrm>
            <a:off x="497876" y="342534"/>
            <a:ext cx="3225971" cy="1523375"/>
          </a:xfrm>
          <a:prstGeom prst="rect">
            <a:avLst/>
          </a:prstGeom>
        </p:spPr>
      </p:pic>
      <p:sp>
        <p:nvSpPr>
          <p:cNvPr id="15" name="Rectangle 14">
            <a:extLst>
              <a:ext uri="{FF2B5EF4-FFF2-40B4-BE49-F238E27FC236}">
                <a16:creationId xmlns:a16="http://schemas.microsoft.com/office/drawing/2014/main" id="{DDE1E3A6-2032-A240-8FC1-87963F509381}"/>
              </a:ext>
            </a:extLst>
          </p:cNvPr>
          <p:cNvSpPr/>
          <p:nvPr/>
        </p:nvSpPr>
        <p:spPr>
          <a:xfrm>
            <a:off x="-17630" y="5799909"/>
            <a:ext cx="15256042" cy="1834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text, device, gauge&#10;&#10;Description automatically generated">
            <a:extLst>
              <a:ext uri="{FF2B5EF4-FFF2-40B4-BE49-F238E27FC236}">
                <a16:creationId xmlns:a16="http://schemas.microsoft.com/office/drawing/2014/main" id="{09ACBFCA-E0DB-AC48-81DC-0B73D3E40148}"/>
              </a:ext>
            </a:extLst>
          </p:cNvPr>
          <p:cNvPicPr>
            <a:picLocks noChangeAspect="1"/>
          </p:cNvPicPr>
          <p:nvPr/>
        </p:nvPicPr>
        <p:blipFill>
          <a:blip r:embed="rId4"/>
          <a:stretch>
            <a:fillRect/>
          </a:stretch>
        </p:blipFill>
        <p:spPr>
          <a:xfrm>
            <a:off x="1384663" y="5612110"/>
            <a:ext cx="12678094" cy="2290848"/>
          </a:xfrm>
          <a:prstGeom prst="rect">
            <a:avLst/>
          </a:prstGeom>
        </p:spPr>
      </p:pic>
      <p:sp>
        <p:nvSpPr>
          <p:cNvPr id="19" name="TextBox 18">
            <a:extLst>
              <a:ext uri="{FF2B5EF4-FFF2-40B4-BE49-F238E27FC236}">
                <a16:creationId xmlns:a16="http://schemas.microsoft.com/office/drawing/2014/main" id="{5EFB79FE-FC65-8E43-BA43-1A09A512966E}"/>
              </a:ext>
            </a:extLst>
          </p:cNvPr>
          <p:cNvSpPr txBox="1"/>
          <p:nvPr/>
        </p:nvSpPr>
        <p:spPr>
          <a:xfrm>
            <a:off x="280336" y="3458003"/>
            <a:ext cx="7338869" cy="1708160"/>
          </a:xfrm>
          <a:prstGeom prst="rect">
            <a:avLst/>
          </a:prstGeom>
          <a:solidFill>
            <a:schemeClr val="bg1"/>
          </a:solidFill>
        </p:spPr>
        <p:txBody>
          <a:bodyPr wrap="none" rtlCol="0">
            <a:spAutoFit/>
          </a:bodyPr>
          <a:lstStyle/>
          <a:p>
            <a:pPr>
              <a:lnSpc>
                <a:spcPts val="6320"/>
              </a:lnSpc>
            </a:pPr>
            <a:r>
              <a:rPr lang="en-GB" sz="3200" b="1" spc="-30" dirty="0" smtClean="0">
                <a:highlight>
                  <a:srgbClr val="FFFFFE"/>
                </a:highlight>
                <a:latin typeface="Arial" panose="020B0604020202020204" pitchFamily="34" charset="0"/>
                <a:cs typeface="Arial" panose="020B0604020202020204" pitchFamily="34" charset="0"/>
              </a:rPr>
              <a:t>Chester School Sport Partnership</a:t>
            </a:r>
          </a:p>
          <a:p>
            <a:pPr>
              <a:lnSpc>
                <a:spcPts val="6320"/>
              </a:lnSpc>
            </a:pPr>
            <a:r>
              <a:rPr lang="en-GB" sz="3200" b="1" spc="-30" dirty="0" smtClean="0">
                <a:highlight>
                  <a:srgbClr val="FFFFFE"/>
                </a:highlight>
                <a:latin typeface="Arial" panose="020B0604020202020204" pitchFamily="34" charset="0"/>
                <a:cs typeface="Arial" panose="020B0604020202020204" pitchFamily="34" charset="0"/>
              </a:rPr>
              <a:t>Claire Smedley &amp; Elizabeth Newstead</a:t>
            </a:r>
            <a:endParaRPr lang="en-GB" sz="3200" b="1" spc="-30" dirty="0">
              <a:highlight>
                <a:srgbClr val="FFFFFE"/>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96554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758B3483-4B3C-CF05-88CB-70C93443D627}"/>
              </a:ext>
            </a:extLst>
          </p:cNvPr>
          <p:cNvPicPr>
            <a:picLocks noChangeAspect="1"/>
          </p:cNvPicPr>
          <p:nvPr/>
        </p:nvPicPr>
        <p:blipFill>
          <a:blip r:embed="rId2"/>
          <a:stretch>
            <a:fillRect/>
          </a:stretch>
        </p:blipFill>
        <p:spPr>
          <a:xfrm>
            <a:off x="844462" y="0"/>
            <a:ext cx="13549489" cy="7621588"/>
          </a:xfrm>
          <a:prstGeom prst="rect">
            <a:avLst/>
          </a:prstGeom>
        </p:spPr>
      </p:pic>
      <p:sp>
        <p:nvSpPr>
          <p:cNvPr id="6" name="TextBox 1">
            <a:extLst>
              <a:ext uri="{FF2B5EF4-FFF2-40B4-BE49-F238E27FC236}">
                <a16:creationId xmlns:a16="http://schemas.microsoft.com/office/drawing/2014/main" id="{A85BDF4D-0B60-3F45-88C3-0F3C02298D1D}"/>
              </a:ext>
            </a:extLst>
          </p:cNvPr>
          <p:cNvSpPr txBox="1">
            <a:spLocks noChangeArrowheads="1"/>
          </p:cNvSpPr>
          <p:nvPr/>
        </p:nvSpPr>
        <p:spPr bwMode="auto">
          <a:xfrm>
            <a:off x="1388905" y="1746344"/>
            <a:ext cx="12460602" cy="5119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08086" indent="-508086" eaLnBrk="1" hangingPunct="1">
              <a:lnSpc>
                <a:spcPct val="150000"/>
              </a:lnSpc>
              <a:buFont typeface="Arial" panose="020B0604020202020204" pitchFamily="34" charset="0"/>
              <a:buChar char="•"/>
            </a:pPr>
            <a:r>
              <a:rPr lang="en-GB" sz="2000" b="1" dirty="0">
                <a:cs typeface="Arial" charset="0"/>
              </a:rPr>
              <a:t>The Physical Literacy Consensus Statement for England has been developed to facilitate a shared understanding of physical literacy for those working in the sport, education, physical activity, recreation, play, health and youth sectors.</a:t>
            </a:r>
          </a:p>
          <a:p>
            <a:pPr marL="508086" indent="-508086" eaLnBrk="1" hangingPunct="1">
              <a:lnSpc>
                <a:spcPct val="150000"/>
              </a:lnSpc>
              <a:buFont typeface="Arial" panose="020B0604020202020204" pitchFamily="34" charset="0"/>
              <a:buChar char="•"/>
            </a:pPr>
            <a:r>
              <a:rPr lang="en-GB" sz="2000" b="1" dirty="0">
                <a:cs typeface="Arial" charset="0"/>
              </a:rPr>
              <a:t>“Every child and young person has the right to be active, to benefit from being active in a safe, positive and trusted environment, and to have an equal chance to achieve their potential,”</a:t>
            </a:r>
          </a:p>
          <a:p>
            <a:pPr marL="508086" indent="-508086" eaLnBrk="1" hangingPunct="1">
              <a:lnSpc>
                <a:spcPct val="150000"/>
              </a:lnSpc>
              <a:buFont typeface="Arial" panose="020B0604020202020204" pitchFamily="34" charset="0"/>
              <a:buChar char="•"/>
            </a:pPr>
            <a:r>
              <a:rPr lang="en-GB" sz="2000" b="1" dirty="0">
                <a:cs typeface="Arial" charset="0"/>
              </a:rPr>
              <a:t>“We must ensure children and young people have positive experiences of sport and physical activity that are fun, inclusive and help them develop”</a:t>
            </a:r>
          </a:p>
          <a:p>
            <a:pPr marL="508086" indent="-508086" eaLnBrk="1" hangingPunct="1">
              <a:lnSpc>
                <a:spcPct val="150000"/>
              </a:lnSpc>
              <a:buFont typeface="Arial" panose="020B0604020202020204" pitchFamily="34" charset="0"/>
              <a:buChar char="•"/>
            </a:pPr>
            <a:r>
              <a:rPr lang="en-GB" sz="2000" b="1" dirty="0">
                <a:cs typeface="Arial" charset="0"/>
              </a:rPr>
              <a:t>“It must be seen as one of the first steps in our efforts to promote positive experiences and lifelong participation for all children and young people, but particularly for those who face the greatest inequalities”</a:t>
            </a:r>
          </a:p>
          <a:p>
            <a:pPr marL="508086" indent="-508086" eaLnBrk="1" hangingPunct="1">
              <a:lnSpc>
                <a:spcPct val="150000"/>
              </a:lnSpc>
              <a:buFont typeface="Arial" panose="020B0604020202020204" pitchFamily="34" charset="0"/>
              <a:buChar char="•"/>
            </a:pPr>
            <a:endParaRPr lang="en-US" sz="1778" dirty="0">
              <a:solidFill>
                <a:srgbClr val="1E22AA"/>
              </a:solidFill>
              <a:cs typeface="Arial" charset="0"/>
            </a:endParaRPr>
          </a:p>
        </p:txBody>
      </p:sp>
      <p:sp>
        <p:nvSpPr>
          <p:cNvPr id="2" name="TextBox 1">
            <a:extLst>
              <a:ext uri="{FF2B5EF4-FFF2-40B4-BE49-F238E27FC236}">
                <a16:creationId xmlns:a16="http://schemas.microsoft.com/office/drawing/2014/main" id="{D31D593D-8D62-5141-3A7D-3495F86DBC71}"/>
              </a:ext>
            </a:extLst>
          </p:cNvPr>
          <p:cNvSpPr txBox="1">
            <a:spLocks noChangeArrowheads="1"/>
          </p:cNvSpPr>
          <p:nvPr/>
        </p:nvSpPr>
        <p:spPr bwMode="auto">
          <a:xfrm>
            <a:off x="1176172" y="602245"/>
            <a:ext cx="10940063" cy="913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5334" b="1" dirty="0">
                <a:solidFill>
                  <a:srgbClr val="00A8E7"/>
                </a:solidFill>
                <a:cs typeface="Arial" charset="0"/>
              </a:rPr>
              <a:t>Physical Literacy</a:t>
            </a:r>
          </a:p>
        </p:txBody>
      </p:sp>
    </p:spTree>
    <p:extLst>
      <p:ext uri="{BB962C8B-B14F-4D97-AF65-F5344CB8AC3E}">
        <p14:creationId xmlns:p14="http://schemas.microsoft.com/office/powerpoint/2010/main" val="273540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20CAE86-C57B-D357-DE8B-44BF61586D7F}"/>
              </a:ext>
            </a:extLst>
          </p:cNvPr>
          <p:cNvSpPr/>
          <p:nvPr/>
        </p:nvSpPr>
        <p:spPr>
          <a:xfrm>
            <a:off x="844462" y="0"/>
            <a:ext cx="13549489" cy="7621588"/>
          </a:xfrm>
          <a:prstGeom prst="rect">
            <a:avLst/>
          </a:prstGeom>
          <a:solidFill>
            <a:srgbClr val="1E22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9" name="Picture 8">
            <a:extLst>
              <a:ext uri="{FF2B5EF4-FFF2-40B4-BE49-F238E27FC236}">
                <a16:creationId xmlns:a16="http://schemas.microsoft.com/office/drawing/2014/main" id="{7A110BF4-862A-6F85-E53F-D428E683B00F}"/>
              </a:ext>
            </a:extLst>
          </p:cNvPr>
          <p:cNvPicPr>
            <a:picLocks noChangeAspect="1"/>
          </p:cNvPicPr>
          <p:nvPr/>
        </p:nvPicPr>
        <p:blipFill rotWithShape="1">
          <a:blip r:embed="rId3"/>
          <a:srcRect t="78924" b="4"/>
          <a:stretch/>
        </p:blipFill>
        <p:spPr>
          <a:xfrm>
            <a:off x="844461" y="6015507"/>
            <a:ext cx="13549488" cy="1606080"/>
          </a:xfrm>
          <a:prstGeom prst="rect">
            <a:avLst/>
          </a:prstGeom>
        </p:spPr>
      </p:pic>
      <p:pic>
        <p:nvPicPr>
          <p:cNvPr id="10" name="Picture 9" descr="Graphical user interface, application&#10;&#10;Description automatically generated">
            <a:extLst>
              <a:ext uri="{FF2B5EF4-FFF2-40B4-BE49-F238E27FC236}">
                <a16:creationId xmlns:a16="http://schemas.microsoft.com/office/drawing/2014/main" id="{274145E1-03B7-E6D7-D7CF-53587DD98874}"/>
              </a:ext>
            </a:extLst>
          </p:cNvPr>
          <p:cNvPicPr>
            <a:picLocks noChangeAspect="1"/>
          </p:cNvPicPr>
          <p:nvPr/>
        </p:nvPicPr>
        <p:blipFill rotWithShape="1">
          <a:blip r:embed="rId4"/>
          <a:srcRect b="71726"/>
          <a:stretch/>
        </p:blipFill>
        <p:spPr>
          <a:xfrm>
            <a:off x="844459" y="2"/>
            <a:ext cx="13549488" cy="2154886"/>
          </a:xfrm>
          <a:prstGeom prst="rect">
            <a:avLst/>
          </a:prstGeom>
        </p:spPr>
      </p:pic>
      <p:pic>
        <p:nvPicPr>
          <p:cNvPr id="2" name="Content Placeholder 4">
            <a:extLst>
              <a:ext uri="{FF2B5EF4-FFF2-40B4-BE49-F238E27FC236}">
                <a16:creationId xmlns:a16="http://schemas.microsoft.com/office/drawing/2014/main" id="{B5C18952-4398-47AF-0A72-0542FD7666D7}"/>
              </a:ext>
            </a:extLst>
          </p:cNvPr>
          <p:cNvPicPr>
            <a:picLocks noGrp="1" noChangeAspect="1"/>
          </p:cNvPicPr>
          <p:nvPr/>
        </p:nvPicPr>
        <p:blipFill>
          <a:blip r:embed="rId5"/>
          <a:stretch>
            <a:fillRect/>
          </a:stretch>
        </p:blipFill>
        <p:spPr>
          <a:xfrm>
            <a:off x="1047133" y="244117"/>
            <a:ext cx="11048618" cy="7004861"/>
          </a:xfrm>
          <a:prstGeom prst="rect">
            <a:avLst/>
          </a:prstGeom>
        </p:spPr>
      </p:pic>
    </p:spTree>
    <p:extLst>
      <p:ext uri="{BB962C8B-B14F-4D97-AF65-F5344CB8AC3E}">
        <p14:creationId xmlns:p14="http://schemas.microsoft.com/office/powerpoint/2010/main" val="23739873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device, gauge&#10;&#10;Description automatically generated">
            <a:extLst>
              <a:ext uri="{FF2B5EF4-FFF2-40B4-BE49-F238E27FC236}">
                <a16:creationId xmlns:a16="http://schemas.microsoft.com/office/drawing/2014/main" id="{C25801BB-EB6D-754B-BDD5-F15EC0E56286}"/>
              </a:ext>
            </a:extLst>
          </p:cNvPr>
          <p:cNvPicPr>
            <a:picLocks noChangeAspect="1"/>
          </p:cNvPicPr>
          <p:nvPr/>
        </p:nvPicPr>
        <p:blipFill>
          <a:blip r:embed="rId2"/>
          <a:stretch>
            <a:fillRect/>
          </a:stretch>
        </p:blipFill>
        <p:spPr>
          <a:xfrm>
            <a:off x="4142342" y="6050217"/>
            <a:ext cx="11204985" cy="163074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FCB3A704-3CA1-A54B-AC34-59284F9034C3}"/>
              </a:ext>
            </a:extLst>
          </p:cNvPr>
          <p:cNvPicPr>
            <a:picLocks noChangeAspect="1"/>
          </p:cNvPicPr>
          <p:nvPr/>
        </p:nvPicPr>
        <p:blipFill>
          <a:blip r:embed="rId3"/>
          <a:stretch>
            <a:fillRect/>
          </a:stretch>
        </p:blipFill>
        <p:spPr>
          <a:xfrm>
            <a:off x="429570" y="5486400"/>
            <a:ext cx="4061577" cy="1917967"/>
          </a:xfrm>
          <a:prstGeom prst="rect">
            <a:avLst/>
          </a:prstGeom>
        </p:spPr>
      </p:pic>
      <p:sp>
        <p:nvSpPr>
          <p:cNvPr id="8" name="Title 1">
            <a:extLst>
              <a:ext uri="{FF2B5EF4-FFF2-40B4-BE49-F238E27FC236}">
                <a16:creationId xmlns:a16="http://schemas.microsoft.com/office/drawing/2014/main" id="{0AA37F01-408C-4F61-96AE-E514DB6E0EA3}"/>
              </a:ext>
            </a:extLst>
          </p:cNvPr>
          <p:cNvSpPr txBox="1">
            <a:spLocks/>
          </p:cNvSpPr>
          <p:nvPr/>
        </p:nvSpPr>
        <p:spPr>
          <a:xfrm>
            <a:off x="3346797" y="72754"/>
            <a:ext cx="7886700" cy="1325563"/>
          </a:xfrm>
          <a:prstGeom prst="rect">
            <a:avLst/>
          </a:prstGeom>
        </p:spPr>
        <p:txBody>
          <a:bodyPr vert="horz" lIns="91440" tIns="45720" rIns="91440" bIns="45720" rtlCol="0" anchor="b">
            <a:normAutofit/>
          </a:bodyPr>
          <a:lstStyle>
            <a:lvl1pPr algn="ctr" defTabSz="1016173" rtl="0" eaLnBrk="1" latinLnBrk="0" hangingPunct="1">
              <a:lnSpc>
                <a:spcPct val="90000"/>
              </a:lnSpc>
              <a:spcBef>
                <a:spcPct val="0"/>
              </a:spcBef>
              <a:buNone/>
              <a:defRPr sz="6668" kern="1200">
                <a:solidFill>
                  <a:schemeClr val="tx1"/>
                </a:solidFill>
                <a:latin typeface="+mj-lt"/>
                <a:ea typeface="+mj-ea"/>
                <a:cs typeface="+mj-cs"/>
              </a:defRPr>
            </a:lvl1pPr>
          </a:lstStyle>
          <a:p>
            <a:r>
              <a:rPr lang="en-GB" dirty="0">
                <a:solidFill>
                  <a:srgbClr val="00B0F0"/>
                </a:solidFill>
                <a:latin typeface="Arial" charset="0"/>
                <a:ea typeface="Arial" charset="0"/>
                <a:cs typeface="Arial" charset="0"/>
              </a:rPr>
              <a:t>The Role of Schools</a:t>
            </a:r>
          </a:p>
        </p:txBody>
      </p:sp>
      <p:sp>
        <p:nvSpPr>
          <p:cNvPr id="10" name="Content Placeholder 2">
            <a:extLst>
              <a:ext uri="{FF2B5EF4-FFF2-40B4-BE49-F238E27FC236}">
                <a16:creationId xmlns:a16="http://schemas.microsoft.com/office/drawing/2014/main" id="{A4F773E0-FC39-4036-895A-C1951E607FF0}"/>
              </a:ext>
            </a:extLst>
          </p:cNvPr>
          <p:cNvSpPr txBox="1">
            <a:spLocks/>
          </p:cNvSpPr>
          <p:nvPr/>
        </p:nvSpPr>
        <p:spPr>
          <a:xfrm>
            <a:off x="628650" y="1825625"/>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i="0" u="none" strike="noStrike" kern="1200" cap="none" spc="0" normalizeH="0" baseline="0" noProof="0" dirty="0">
                <a:ln>
                  <a:noFill/>
                </a:ln>
                <a:solidFill>
                  <a:sysClr val="windowText" lastClr="000000"/>
                </a:solidFill>
                <a:effectLst/>
                <a:uLnTx/>
                <a:uFillTx/>
                <a:latin typeface="Calibri" panose="020F0502020204030204"/>
                <a:ea typeface="+mn-ea"/>
                <a:cs typeface="+mn-cs"/>
              </a:rPr>
              <a:t>Every primary </a:t>
            </a:r>
            <a:r>
              <a:rPr kumimoji="0" lang="en-GB" sz="320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school</a:t>
            </a:r>
            <a:r>
              <a:rPr kumimoji="0" lang="en-GB" sz="3200" i="0" u="none" strike="noStrike" kern="1200" cap="none" spc="0" normalizeH="0" noProof="0" dirty="0" smtClean="0">
                <a:ln>
                  <a:noFill/>
                </a:ln>
                <a:solidFill>
                  <a:sysClr val="windowText" lastClr="000000"/>
                </a:solidFill>
                <a:effectLst/>
                <a:uLnTx/>
                <a:uFillTx/>
                <a:latin typeface="Calibri" panose="020F0502020204030204"/>
                <a:ea typeface="+mn-ea"/>
                <a:cs typeface="+mn-cs"/>
              </a:rPr>
              <a:t> </a:t>
            </a:r>
            <a:r>
              <a:rPr kumimoji="0" lang="en-GB" sz="320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child </a:t>
            </a:r>
            <a:r>
              <a:rPr kumimoji="0" lang="en-GB" sz="3200" i="0" u="none" strike="noStrike" kern="1200" cap="none" spc="0" normalizeH="0" baseline="0" noProof="0" dirty="0">
                <a:ln>
                  <a:noFill/>
                </a:ln>
                <a:solidFill>
                  <a:sysClr val="windowText" lastClr="000000"/>
                </a:solidFill>
                <a:effectLst/>
                <a:uLnTx/>
                <a:uFillTx/>
                <a:latin typeface="Calibri" panose="020F0502020204030204"/>
                <a:ea typeface="+mn-ea"/>
                <a:cs typeface="+mn-cs"/>
              </a:rPr>
              <a:t>should </a:t>
            </a:r>
            <a:r>
              <a:rPr kumimoji="0" lang="en-GB" sz="320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get an </a:t>
            </a:r>
            <a:r>
              <a:rPr lang="en-GB" sz="3200" dirty="0" err="1">
                <a:solidFill>
                  <a:sysClr val="windowText" lastClr="000000"/>
                </a:solidFill>
                <a:latin typeface="Calibri" panose="020F0502020204030204"/>
              </a:rPr>
              <a:t>a</a:t>
            </a:r>
            <a:r>
              <a:rPr kumimoji="0" lang="en-GB" sz="320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verage</a:t>
            </a:r>
            <a:r>
              <a:rPr kumimoji="0" lang="en-GB" sz="320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of </a:t>
            </a:r>
            <a:r>
              <a:rPr kumimoji="0" lang="en-GB" sz="320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t>
            </a:r>
            <a:r>
              <a:rPr kumimoji="0" lang="en-GB" sz="320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least</a:t>
            </a:r>
            <a:r>
              <a:rPr kumimoji="0" lang="en-GB" sz="3200" i="0" u="none" strike="noStrike" kern="1200" cap="none" spc="0" normalizeH="0" noProof="0" dirty="0" smtClean="0">
                <a:ln>
                  <a:noFill/>
                </a:ln>
                <a:solidFill>
                  <a:sysClr val="windowText" lastClr="000000"/>
                </a:solidFill>
                <a:effectLst/>
                <a:uLnTx/>
                <a:uFillTx/>
                <a:latin typeface="Calibri" panose="020F0502020204030204"/>
                <a:ea typeface="+mn-ea"/>
                <a:cs typeface="+mn-cs"/>
              </a:rPr>
              <a:t> </a:t>
            </a:r>
            <a:r>
              <a:rPr kumimoji="0" lang="en-GB" sz="3200" b="1"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60 </a:t>
            </a:r>
            <a:r>
              <a:rPr kumimoji="0" lang="en-GB"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minutes </a:t>
            </a:r>
            <a:r>
              <a:rPr kumimoji="0" lang="en-GB" sz="3200" i="0" u="none" strike="noStrike" kern="1200" cap="none" spc="0" normalizeH="0" baseline="0" noProof="0" dirty="0">
                <a:ln>
                  <a:noFill/>
                </a:ln>
                <a:solidFill>
                  <a:sysClr val="windowText" lastClr="000000"/>
                </a:solidFill>
                <a:effectLst/>
                <a:uLnTx/>
                <a:uFillTx/>
                <a:latin typeface="Calibri" panose="020F0502020204030204"/>
                <a:ea typeface="+mn-ea"/>
                <a:cs typeface="+mn-cs"/>
              </a:rPr>
              <a:t>of </a:t>
            </a:r>
            <a:r>
              <a:rPr kumimoji="0" lang="en-GB" sz="320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moderate</a:t>
            </a:r>
            <a:r>
              <a:rPr kumimoji="0" lang="en-GB" sz="3200" i="0" u="none" strike="noStrike" kern="1200" cap="none" spc="0" normalizeH="0" noProof="0" dirty="0" smtClean="0">
                <a:ln>
                  <a:noFill/>
                </a:ln>
                <a:solidFill>
                  <a:sysClr val="windowText" lastClr="000000"/>
                </a:solidFill>
                <a:effectLst/>
                <a:uLnTx/>
                <a:uFillTx/>
                <a:latin typeface="Calibri" panose="020F0502020204030204"/>
                <a:ea typeface="+mn-ea"/>
                <a:cs typeface="+mn-cs"/>
              </a:rPr>
              <a:t> </a:t>
            </a:r>
            <a:r>
              <a:rPr kumimoji="0" lang="en-GB" sz="320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to </a:t>
            </a:r>
            <a:r>
              <a:rPr kumimoji="0" lang="en-GB" sz="3200" i="0" u="none" strike="noStrike" kern="1200" cap="none" spc="0" normalizeH="0" baseline="0" noProof="0" dirty="0">
                <a:ln>
                  <a:noFill/>
                </a:ln>
                <a:solidFill>
                  <a:sysClr val="windowText" lastClr="000000"/>
                </a:solidFill>
                <a:effectLst/>
                <a:uLnTx/>
                <a:uFillTx/>
                <a:latin typeface="Calibri" panose="020F0502020204030204"/>
                <a:ea typeface="+mn-ea"/>
                <a:cs typeface="+mn-cs"/>
              </a:rPr>
              <a:t>vigorous physical activity a day</a:t>
            </a:r>
            <a:r>
              <a:rPr kumimoji="0" lang="en-GB" sz="320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20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least </a:t>
            </a:r>
            <a:r>
              <a:rPr kumimoji="0" lang="en-GB"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30 </a:t>
            </a:r>
            <a:r>
              <a:rPr kumimoji="0" lang="en-GB" sz="3200" b="1"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minutes</a:t>
            </a:r>
            <a:r>
              <a:rPr kumimoji="0" lang="en-GB" sz="3200" b="1" i="0" u="none" strike="noStrike" kern="1200" cap="none" spc="0" normalizeH="0" noProof="0" dirty="0" smtClean="0">
                <a:ln>
                  <a:noFill/>
                </a:ln>
                <a:solidFill>
                  <a:sysClr val="windowText" lastClr="000000"/>
                </a:solidFill>
                <a:effectLst/>
                <a:uLnTx/>
                <a:uFillTx/>
                <a:latin typeface="Calibri" panose="020F0502020204030204"/>
                <a:ea typeface="+mn-ea"/>
                <a:cs typeface="+mn-cs"/>
              </a:rPr>
              <a:t> </a:t>
            </a:r>
            <a:r>
              <a:rPr kumimoji="0" lang="en-GB" sz="320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should </a:t>
            </a:r>
            <a:r>
              <a:rPr kumimoji="0" lang="en-GB" sz="3200" i="0" u="none" strike="noStrike" kern="1200" cap="none" spc="0" normalizeH="0" baseline="0" noProof="0" dirty="0">
                <a:ln>
                  <a:noFill/>
                </a:ln>
                <a:solidFill>
                  <a:sysClr val="windowText" lastClr="000000"/>
                </a:solidFill>
                <a:effectLst/>
                <a:uLnTx/>
                <a:uFillTx/>
                <a:latin typeface="Calibri" panose="020F0502020204030204"/>
                <a:ea typeface="+mn-ea"/>
                <a:cs typeface="+mn-cs"/>
              </a:rPr>
              <a:t>be delivered in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i="0" u="none" strike="noStrike" kern="1200" cap="none" spc="0" normalizeH="0" baseline="0" noProof="0" dirty="0">
                <a:ln>
                  <a:noFill/>
                </a:ln>
                <a:solidFill>
                  <a:sysClr val="windowText" lastClr="000000"/>
                </a:solidFill>
                <a:effectLst/>
                <a:uLnTx/>
                <a:uFillTx/>
                <a:latin typeface="Calibri" panose="020F0502020204030204"/>
                <a:ea typeface="+mn-ea"/>
                <a:cs typeface="+mn-cs"/>
              </a:rPr>
              <a:t>school every day</a:t>
            </a:r>
            <a:r>
              <a:rPr kumimoji="0" lang="en-GB" sz="320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500" dirty="0" smtClean="0">
                <a:solidFill>
                  <a:sysClr val="windowText" lastClr="000000"/>
                </a:solidFill>
                <a:latin typeface="Calibri" panose="020F0502020204030204"/>
              </a:rPr>
              <a:t>(Chief Medical Officer’s Guidelines). </a:t>
            </a:r>
            <a:endParaRPr kumimoji="0" lang="en-GB" sz="1500" i="0" u="none" strike="noStrike" kern="1200" cap="none" spc="0" normalizeH="0" baseline="0" noProof="0" dirty="0">
              <a:ln>
                <a:noFill/>
              </a:ln>
              <a:solidFill>
                <a:sysClr val="windowText" lastClr="000000"/>
              </a:solidFill>
              <a:effectLst/>
              <a:uLnTx/>
              <a:uFillTx/>
              <a:latin typeface="Calibri" panose="020F0502020204030204"/>
            </a:endParaRPr>
          </a:p>
        </p:txBody>
      </p:sp>
      <p:pic>
        <p:nvPicPr>
          <p:cNvPr id="3" name="Picture 2">
            <a:extLst>
              <a:ext uri="{FF2B5EF4-FFF2-40B4-BE49-F238E27FC236}">
                <a16:creationId xmlns:a16="http://schemas.microsoft.com/office/drawing/2014/main" id="{A69E9A29-6468-47F5-BEA3-A6D4E46450A8}"/>
              </a:ext>
            </a:extLst>
          </p:cNvPr>
          <p:cNvPicPr>
            <a:picLocks noChangeAspect="1"/>
          </p:cNvPicPr>
          <p:nvPr/>
        </p:nvPicPr>
        <p:blipFill>
          <a:blip r:embed="rId4"/>
          <a:stretch>
            <a:fillRect/>
          </a:stretch>
        </p:blipFill>
        <p:spPr>
          <a:xfrm>
            <a:off x="9277814" y="1525125"/>
            <a:ext cx="4362814" cy="4243184"/>
          </a:xfrm>
          <a:prstGeom prst="rect">
            <a:avLst/>
          </a:prstGeom>
        </p:spPr>
      </p:pic>
    </p:spTree>
    <p:extLst>
      <p:ext uri="{BB962C8B-B14F-4D97-AF65-F5344CB8AC3E}">
        <p14:creationId xmlns:p14="http://schemas.microsoft.com/office/powerpoint/2010/main" val="2207728734"/>
      </p:ext>
    </p:extLst>
  </p:cSld>
  <p:clrMapOvr>
    <a:masterClrMapping/>
  </p:clrMapOvr>
  <p:timing>
    <p:tnLst>
      <p:par>
        <p:cTn id="1" dur="indefinite" restart="never" nodeType="tmRoot"/>
      </p:par>
    </p:tnLst>
  </p:timing>
  <p:extLst mod="1">
    <p:ext uri="{6950BFC3-D8DA-4A85-94F7-54DA5524770B}">
      <p188:commentRel xmlns:p188="http://schemas.microsoft.com/office/powerpoint/2018/8/main" xmlns="" r:id="rId6"/>
    </p:ext>
  </p:extLs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Flowchart: Document 23">
            <a:extLst>
              <a:ext uri="{FF2B5EF4-FFF2-40B4-BE49-F238E27FC236}">
                <a16:creationId xmlns:a16="http://schemas.microsoft.com/office/drawing/2014/main" id="{D12DDE76-C203-4047-9998-63900085B5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635" y="0"/>
            <a:ext cx="4059608" cy="3779038"/>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Diagram&#10;&#10;Description automatically generated with medium confidence">
            <a:extLst>
              <a:ext uri="{FF2B5EF4-FFF2-40B4-BE49-F238E27FC236}">
                <a16:creationId xmlns:a16="http://schemas.microsoft.com/office/drawing/2014/main" id="{8EFC8754-06F2-D615-D3BE-B8D5723EEA76}"/>
              </a:ext>
            </a:extLst>
          </p:cNvPr>
          <p:cNvPicPr>
            <a:picLocks noChangeAspect="1"/>
          </p:cNvPicPr>
          <p:nvPr/>
        </p:nvPicPr>
        <p:blipFill rotWithShape="1">
          <a:blip r:embed="rId3"/>
          <a:srcRect b="52388"/>
          <a:stretch/>
        </p:blipFill>
        <p:spPr>
          <a:xfrm>
            <a:off x="875692" y="373970"/>
            <a:ext cx="3910000" cy="2112752"/>
          </a:xfrm>
          <a:prstGeom prst="rect">
            <a:avLst/>
          </a:prstGeom>
        </p:spPr>
      </p:pic>
      <p:sp>
        <p:nvSpPr>
          <p:cNvPr id="3" name="TextBox 2"/>
          <p:cNvSpPr txBox="1"/>
          <p:nvPr/>
        </p:nvSpPr>
        <p:spPr>
          <a:xfrm>
            <a:off x="5307980" y="1237785"/>
            <a:ext cx="8586440" cy="6186309"/>
          </a:xfrm>
          <a:prstGeom prst="rect">
            <a:avLst/>
          </a:prstGeom>
          <a:noFill/>
        </p:spPr>
        <p:txBody>
          <a:bodyPr wrap="square" rtlCol="0">
            <a:spAutoFit/>
          </a:bodyPr>
          <a:lstStyle/>
          <a:p>
            <a:pPr marL="285750" indent="-285750">
              <a:buFont typeface="Arial" panose="020B0604020202020204" pitchFamily="34" charset="0"/>
              <a:buChar char="•"/>
            </a:pPr>
            <a:r>
              <a:rPr lang="en-GB" sz="3600" dirty="0"/>
              <a:t>Boosts mood and creates happier young </a:t>
            </a:r>
            <a:r>
              <a:rPr lang="en-GB" sz="3600" dirty="0" smtClean="0"/>
              <a:t>people.</a:t>
            </a:r>
          </a:p>
          <a:p>
            <a:pPr marL="285750" indent="-285750">
              <a:buFont typeface="Arial" panose="020B0604020202020204" pitchFamily="34" charset="0"/>
              <a:buChar char="•"/>
            </a:pPr>
            <a:r>
              <a:rPr lang="en-GB" sz="3600" dirty="0"/>
              <a:t>Improves health &amp; fitness and helps to maintain a healthy weight. </a:t>
            </a:r>
            <a:endParaRPr lang="en-GB" sz="3600" dirty="0" smtClean="0"/>
          </a:p>
          <a:p>
            <a:pPr marL="285750" indent="-285750">
              <a:buFont typeface="Arial" panose="020B0604020202020204" pitchFamily="34" charset="0"/>
              <a:buChar char="•"/>
            </a:pPr>
            <a:r>
              <a:rPr lang="en-GB" sz="3600" dirty="0"/>
              <a:t>Builds confidence and social skills.</a:t>
            </a:r>
          </a:p>
          <a:p>
            <a:pPr marL="285750" indent="-285750">
              <a:buFont typeface="Arial" panose="020B0604020202020204" pitchFamily="34" charset="0"/>
              <a:buChar char="•"/>
            </a:pPr>
            <a:r>
              <a:rPr lang="en-GB" sz="3600" dirty="0" smtClean="0"/>
              <a:t>Reduces the risk of developing health conditions in adulthood. </a:t>
            </a:r>
          </a:p>
          <a:p>
            <a:pPr marL="285750" indent="-285750">
              <a:buFont typeface="Arial" panose="020B0604020202020204" pitchFamily="34" charset="0"/>
              <a:buChar char="•"/>
            </a:pPr>
            <a:r>
              <a:rPr lang="en-GB" sz="3600" dirty="0" smtClean="0"/>
              <a:t>Brain functioning improves, leading to better concentration and learning. </a:t>
            </a:r>
          </a:p>
          <a:p>
            <a:pPr marL="285750" indent="-285750">
              <a:buFont typeface="Arial" panose="020B0604020202020204" pitchFamily="34" charset="0"/>
              <a:buChar char="•"/>
            </a:pPr>
            <a:r>
              <a:rPr lang="en-GB" sz="3600" dirty="0" smtClean="0"/>
              <a:t>Academic results improve.</a:t>
            </a:r>
          </a:p>
          <a:p>
            <a:endParaRPr lang="en-GB" sz="3600" dirty="0"/>
          </a:p>
        </p:txBody>
      </p:sp>
    </p:spTree>
    <p:extLst>
      <p:ext uri="{BB962C8B-B14F-4D97-AF65-F5344CB8AC3E}">
        <p14:creationId xmlns:p14="http://schemas.microsoft.com/office/powerpoint/2010/main" val="35273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8148" y="0"/>
            <a:ext cx="10162117" cy="7621588"/>
          </a:xfrm>
          <a:prstGeom prst="rect">
            <a:avLst/>
          </a:prstGeom>
        </p:spPr>
      </p:pic>
      <p:sp>
        <p:nvSpPr>
          <p:cNvPr id="5" name="TextBox 1"/>
          <p:cNvSpPr txBox="1">
            <a:spLocks noChangeArrowheads="1"/>
          </p:cNvSpPr>
          <p:nvPr/>
        </p:nvSpPr>
        <p:spPr bwMode="auto">
          <a:xfrm>
            <a:off x="2799258" y="196085"/>
            <a:ext cx="7614530" cy="776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508086" eaLnBrk="1" fontAlgn="base" hangingPunct="1">
              <a:spcBef>
                <a:spcPct val="0"/>
              </a:spcBef>
              <a:spcAft>
                <a:spcPct val="0"/>
              </a:spcAft>
              <a:defRPr/>
            </a:pPr>
            <a:r>
              <a:rPr lang="en-GB" sz="4445" b="1" dirty="0">
                <a:solidFill>
                  <a:srgbClr val="108CDC"/>
                </a:solidFill>
                <a:cs typeface="Arial" charset="0"/>
              </a:rPr>
              <a:t>The Active 30:30 rationale</a:t>
            </a:r>
            <a:endParaRPr lang="en-GB" sz="4445" b="1" dirty="0">
              <a:solidFill>
                <a:srgbClr val="108CDC"/>
              </a:solidFill>
              <a:latin typeface="Calibri" charset="0"/>
              <a:cs typeface="Arial" charset="0"/>
            </a:endParaRPr>
          </a:p>
        </p:txBody>
      </p:sp>
      <p:sp>
        <p:nvSpPr>
          <p:cNvPr id="10" name="Right Arrow 9">
            <a:extLst>
              <a:ext uri="{FF2B5EF4-FFF2-40B4-BE49-F238E27FC236}">
                <a16:creationId xmlns:a16="http://schemas.microsoft.com/office/drawing/2014/main" id="{40212D84-5F91-40E5-90D4-39BAAF9D1BDD}"/>
              </a:ext>
            </a:extLst>
          </p:cNvPr>
          <p:cNvSpPr/>
          <p:nvPr/>
        </p:nvSpPr>
        <p:spPr>
          <a:xfrm>
            <a:off x="2849786" y="1249976"/>
            <a:ext cx="9538840" cy="4190179"/>
          </a:xfrm>
          <a:prstGeom prst="rightArrow">
            <a:avLst/>
          </a:prstGeom>
          <a:solidFill>
            <a:schemeClr val="accent2"/>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8086" fontAlgn="base">
              <a:spcBef>
                <a:spcPct val="0"/>
              </a:spcBef>
              <a:spcAft>
                <a:spcPct val="0"/>
              </a:spcAft>
              <a:defRPr/>
            </a:pPr>
            <a:endParaRPr lang="en-GB" sz="2000" dirty="0">
              <a:solidFill>
                <a:prstClr val="white"/>
              </a:solidFill>
              <a:latin typeface="Calibri"/>
            </a:endParaRPr>
          </a:p>
        </p:txBody>
      </p:sp>
      <p:sp>
        <p:nvSpPr>
          <p:cNvPr id="11" name="TextBox 10">
            <a:extLst>
              <a:ext uri="{FF2B5EF4-FFF2-40B4-BE49-F238E27FC236}">
                <a16:creationId xmlns:a16="http://schemas.microsoft.com/office/drawing/2014/main" id="{9B5B34DA-B295-46A2-9945-06B8A5482DEC}"/>
              </a:ext>
            </a:extLst>
          </p:cNvPr>
          <p:cNvSpPr txBox="1"/>
          <p:nvPr/>
        </p:nvSpPr>
        <p:spPr>
          <a:xfrm>
            <a:off x="2511049" y="3046120"/>
            <a:ext cx="1951126" cy="502766"/>
          </a:xfrm>
          <a:prstGeom prst="rect">
            <a:avLst/>
          </a:prstGeom>
          <a:noFill/>
        </p:spPr>
        <p:txBody>
          <a:bodyPr wrap="square" rtlCol="0">
            <a:spAutoFit/>
          </a:bodyPr>
          <a:lstStyle/>
          <a:p>
            <a:pPr algn="ctr" defTabSz="508086" fontAlgn="base">
              <a:spcBef>
                <a:spcPct val="0"/>
              </a:spcBef>
              <a:spcAft>
                <a:spcPct val="0"/>
              </a:spcAft>
              <a:defRPr/>
            </a:pPr>
            <a:r>
              <a:rPr lang="en-GB" sz="2667" b="1" dirty="0">
                <a:solidFill>
                  <a:prstClr val="white"/>
                </a:solidFill>
                <a:latin typeface="Arial" charset="0"/>
                <a:ea typeface="ＭＳ Ｐゴシック" charset="0"/>
              </a:rPr>
              <a:t>Sleep</a:t>
            </a:r>
          </a:p>
        </p:txBody>
      </p:sp>
      <p:sp>
        <p:nvSpPr>
          <p:cNvPr id="12" name="TextBox 11">
            <a:extLst>
              <a:ext uri="{FF2B5EF4-FFF2-40B4-BE49-F238E27FC236}">
                <a16:creationId xmlns:a16="http://schemas.microsoft.com/office/drawing/2014/main" id="{452C42B7-991E-4FBF-AE6B-41FC215CA0F3}"/>
              </a:ext>
            </a:extLst>
          </p:cNvPr>
          <p:cNvSpPr txBox="1"/>
          <p:nvPr/>
        </p:nvSpPr>
        <p:spPr>
          <a:xfrm>
            <a:off x="10085213" y="2840894"/>
            <a:ext cx="1951126" cy="913199"/>
          </a:xfrm>
          <a:prstGeom prst="rect">
            <a:avLst/>
          </a:prstGeom>
          <a:noFill/>
        </p:spPr>
        <p:txBody>
          <a:bodyPr wrap="square" rtlCol="0">
            <a:spAutoFit/>
          </a:bodyPr>
          <a:lstStyle/>
          <a:p>
            <a:pPr algn="ctr" defTabSz="508086" fontAlgn="base">
              <a:spcBef>
                <a:spcPct val="0"/>
              </a:spcBef>
              <a:spcAft>
                <a:spcPct val="0"/>
              </a:spcAft>
              <a:defRPr/>
            </a:pPr>
            <a:r>
              <a:rPr lang="en-GB" sz="2667" b="1" dirty="0">
                <a:solidFill>
                  <a:prstClr val="white"/>
                </a:solidFill>
                <a:latin typeface="Arial" charset="0"/>
                <a:ea typeface="ＭＳ Ｐゴシック" charset="0"/>
              </a:rPr>
              <a:t>Vigorous Activity</a:t>
            </a:r>
          </a:p>
        </p:txBody>
      </p:sp>
      <p:sp>
        <p:nvSpPr>
          <p:cNvPr id="13" name="Down Arrow 12">
            <a:extLst>
              <a:ext uri="{FF2B5EF4-FFF2-40B4-BE49-F238E27FC236}">
                <a16:creationId xmlns:a16="http://schemas.microsoft.com/office/drawing/2014/main" id="{9A283A5E-6BE8-4267-A15E-ED1F9593B2CA}"/>
              </a:ext>
            </a:extLst>
          </p:cNvPr>
          <p:cNvSpPr/>
          <p:nvPr/>
        </p:nvSpPr>
        <p:spPr>
          <a:xfrm>
            <a:off x="3811800" y="4417137"/>
            <a:ext cx="623276" cy="1639978"/>
          </a:xfrm>
          <a:prstGeom prst="downArrow">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508086" fontAlgn="base">
              <a:spcBef>
                <a:spcPct val="0"/>
              </a:spcBef>
              <a:spcAft>
                <a:spcPct val="0"/>
              </a:spcAft>
              <a:defRPr/>
            </a:pPr>
            <a:endParaRPr lang="en-GB" sz="2000" dirty="0">
              <a:solidFill>
                <a:prstClr val="white"/>
              </a:solidFill>
              <a:latin typeface="Calibri"/>
            </a:endParaRPr>
          </a:p>
        </p:txBody>
      </p:sp>
      <p:sp>
        <p:nvSpPr>
          <p:cNvPr id="14" name="Down Arrow 13">
            <a:extLst>
              <a:ext uri="{FF2B5EF4-FFF2-40B4-BE49-F238E27FC236}">
                <a16:creationId xmlns:a16="http://schemas.microsoft.com/office/drawing/2014/main" id="{E0EB1F4F-442A-4647-85C4-2C9F8B3CCEA6}"/>
              </a:ext>
            </a:extLst>
          </p:cNvPr>
          <p:cNvSpPr/>
          <p:nvPr/>
        </p:nvSpPr>
        <p:spPr>
          <a:xfrm>
            <a:off x="8744029" y="4403549"/>
            <a:ext cx="623276" cy="1639978"/>
          </a:xfrm>
          <a:prstGeom prst="downArrow">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508086" fontAlgn="base">
              <a:spcBef>
                <a:spcPct val="0"/>
              </a:spcBef>
              <a:spcAft>
                <a:spcPct val="0"/>
              </a:spcAft>
              <a:defRPr/>
            </a:pPr>
            <a:endParaRPr lang="en-GB" sz="2000" dirty="0">
              <a:solidFill>
                <a:prstClr val="white"/>
              </a:solidFill>
              <a:latin typeface="Calibri"/>
            </a:endParaRPr>
          </a:p>
        </p:txBody>
      </p:sp>
      <p:sp>
        <p:nvSpPr>
          <p:cNvPr id="15" name="TextBox 14">
            <a:extLst>
              <a:ext uri="{FF2B5EF4-FFF2-40B4-BE49-F238E27FC236}">
                <a16:creationId xmlns:a16="http://schemas.microsoft.com/office/drawing/2014/main" id="{AA9DC14F-5479-41A8-B168-94EF3DF7F614}"/>
              </a:ext>
            </a:extLst>
          </p:cNvPr>
          <p:cNvSpPr txBox="1"/>
          <p:nvPr/>
        </p:nvSpPr>
        <p:spPr>
          <a:xfrm>
            <a:off x="8106988" y="2840894"/>
            <a:ext cx="1951126" cy="913199"/>
          </a:xfrm>
          <a:prstGeom prst="rect">
            <a:avLst/>
          </a:prstGeom>
          <a:noFill/>
        </p:spPr>
        <p:txBody>
          <a:bodyPr wrap="square" rtlCol="0">
            <a:spAutoFit/>
          </a:bodyPr>
          <a:lstStyle/>
          <a:p>
            <a:pPr algn="ctr" defTabSz="508086" fontAlgn="base">
              <a:spcBef>
                <a:spcPct val="0"/>
              </a:spcBef>
              <a:spcAft>
                <a:spcPct val="0"/>
              </a:spcAft>
              <a:defRPr/>
            </a:pPr>
            <a:r>
              <a:rPr lang="en-GB" sz="2667" b="1" dirty="0">
                <a:solidFill>
                  <a:prstClr val="white"/>
                </a:solidFill>
                <a:latin typeface="Arial" charset="0"/>
                <a:ea typeface="ＭＳ Ｐゴシック" charset="0"/>
              </a:rPr>
              <a:t>Moderate Activity</a:t>
            </a:r>
          </a:p>
        </p:txBody>
      </p:sp>
      <p:sp>
        <p:nvSpPr>
          <p:cNvPr id="16" name="TextBox 15">
            <a:extLst>
              <a:ext uri="{FF2B5EF4-FFF2-40B4-BE49-F238E27FC236}">
                <a16:creationId xmlns:a16="http://schemas.microsoft.com/office/drawing/2014/main" id="{9D8AEB90-F537-40A4-A762-FBC5B5EAD2B1}"/>
              </a:ext>
            </a:extLst>
          </p:cNvPr>
          <p:cNvSpPr txBox="1"/>
          <p:nvPr/>
        </p:nvSpPr>
        <p:spPr>
          <a:xfrm>
            <a:off x="6210059" y="2840894"/>
            <a:ext cx="1951126" cy="913199"/>
          </a:xfrm>
          <a:prstGeom prst="rect">
            <a:avLst/>
          </a:prstGeom>
          <a:noFill/>
        </p:spPr>
        <p:txBody>
          <a:bodyPr wrap="square" rtlCol="0">
            <a:spAutoFit/>
          </a:bodyPr>
          <a:lstStyle/>
          <a:p>
            <a:pPr algn="ctr" defTabSz="508086" fontAlgn="base">
              <a:spcBef>
                <a:spcPct val="0"/>
              </a:spcBef>
              <a:spcAft>
                <a:spcPct val="0"/>
              </a:spcAft>
              <a:defRPr/>
            </a:pPr>
            <a:r>
              <a:rPr lang="en-GB" sz="2667" b="1" dirty="0">
                <a:solidFill>
                  <a:prstClr val="white"/>
                </a:solidFill>
                <a:latin typeface="Arial" charset="0"/>
                <a:ea typeface="ＭＳ Ｐゴシック" charset="0"/>
              </a:rPr>
              <a:t>Light activity</a:t>
            </a:r>
          </a:p>
        </p:txBody>
      </p:sp>
      <p:sp>
        <p:nvSpPr>
          <p:cNvPr id="17" name="TextBox 16">
            <a:extLst>
              <a:ext uri="{FF2B5EF4-FFF2-40B4-BE49-F238E27FC236}">
                <a16:creationId xmlns:a16="http://schemas.microsoft.com/office/drawing/2014/main" id="{CE100233-00AC-4B52-B5EC-C3E09AAB7E18}"/>
              </a:ext>
            </a:extLst>
          </p:cNvPr>
          <p:cNvSpPr txBox="1"/>
          <p:nvPr/>
        </p:nvSpPr>
        <p:spPr>
          <a:xfrm>
            <a:off x="4258933" y="2840893"/>
            <a:ext cx="1964676" cy="913199"/>
          </a:xfrm>
          <a:prstGeom prst="rect">
            <a:avLst/>
          </a:prstGeom>
          <a:noFill/>
        </p:spPr>
        <p:txBody>
          <a:bodyPr wrap="square" rtlCol="0">
            <a:spAutoFit/>
          </a:bodyPr>
          <a:lstStyle/>
          <a:p>
            <a:pPr defTabSz="508086" fontAlgn="base">
              <a:spcBef>
                <a:spcPct val="0"/>
              </a:spcBef>
              <a:spcAft>
                <a:spcPct val="0"/>
              </a:spcAft>
              <a:defRPr/>
            </a:pPr>
            <a:r>
              <a:rPr lang="en-GB" sz="2667" b="1" dirty="0">
                <a:solidFill>
                  <a:prstClr val="white"/>
                </a:solidFill>
                <a:latin typeface="Arial" charset="0"/>
                <a:ea typeface="ＭＳ Ｐゴシック" charset="0"/>
              </a:rPr>
              <a:t>Sedentary Behaviour</a:t>
            </a:r>
          </a:p>
        </p:txBody>
      </p:sp>
      <p:sp>
        <p:nvSpPr>
          <p:cNvPr id="18" name="Arrow: Right 17">
            <a:extLst>
              <a:ext uri="{FF2B5EF4-FFF2-40B4-BE49-F238E27FC236}">
                <a16:creationId xmlns:a16="http://schemas.microsoft.com/office/drawing/2014/main" id="{4BA6554F-697E-4C46-AD51-25C37BDF3B98}"/>
              </a:ext>
            </a:extLst>
          </p:cNvPr>
          <p:cNvSpPr/>
          <p:nvPr/>
        </p:nvSpPr>
        <p:spPr>
          <a:xfrm>
            <a:off x="6375089" y="934260"/>
            <a:ext cx="3683026" cy="1368826"/>
          </a:xfrm>
          <a:prstGeom prst="rightArrow">
            <a:avLst/>
          </a:prstGeom>
          <a:solidFill>
            <a:schemeClr val="accent3"/>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8086" fontAlgn="base">
              <a:spcBef>
                <a:spcPct val="0"/>
              </a:spcBef>
              <a:spcAft>
                <a:spcPct val="0"/>
              </a:spcAft>
              <a:defRPr/>
            </a:pPr>
            <a:r>
              <a:rPr lang="en-GB" sz="1778" b="1" dirty="0">
                <a:solidFill>
                  <a:prstClr val="white"/>
                </a:solidFill>
                <a:latin typeface="Calibri"/>
              </a:rPr>
              <a:t>Health &amp; cognitive benefits start to be realised</a:t>
            </a:r>
          </a:p>
        </p:txBody>
      </p:sp>
      <p:cxnSp>
        <p:nvCxnSpPr>
          <p:cNvPr id="19" name="Straight Connector 18">
            <a:extLst>
              <a:ext uri="{FF2B5EF4-FFF2-40B4-BE49-F238E27FC236}">
                <a16:creationId xmlns:a16="http://schemas.microsoft.com/office/drawing/2014/main" id="{56E81DE2-803D-4CA3-8890-DA0232F76DBF}"/>
              </a:ext>
            </a:extLst>
          </p:cNvPr>
          <p:cNvCxnSpPr/>
          <p:nvPr/>
        </p:nvCxnSpPr>
        <p:spPr>
          <a:xfrm>
            <a:off x="6375088" y="2303086"/>
            <a:ext cx="0" cy="2080433"/>
          </a:xfrm>
          <a:prstGeom prst="line">
            <a:avLst/>
          </a:prstGeom>
          <a:ln w="57150">
            <a:solidFill>
              <a:schemeClr val="bg1"/>
            </a:solidFill>
            <a:prstDash val="dash"/>
          </a:ln>
        </p:spPr>
        <p:style>
          <a:lnRef idx="2">
            <a:schemeClr val="accent1"/>
          </a:lnRef>
          <a:fillRef idx="0">
            <a:schemeClr val="accent1"/>
          </a:fillRef>
          <a:effectRef idx="1">
            <a:schemeClr val="accent1"/>
          </a:effectRef>
          <a:fontRef idx="minor">
            <a:schemeClr val="tx1"/>
          </a:fontRef>
        </p:style>
      </p:cxnSp>
      <p:sp>
        <p:nvSpPr>
          <p:cNvPr id="20" name="Flowchart: Alternate Process 19">
            <a:extLst>
              <a:ext uri="{FF2B5EF4-FFF2-40B4-BE49-F238E27FC236}">
                <a16:creationId xmlns:a16="http://schemas.microsoft.com/office/drawing/2014/main" id="{89C00B46-ACC7-475D-8482-FB9F6528C8A9}"/>
              </a:ext>
            </a:extLst>
          </p:cNvPr>
          <p:cNvSpPr/>
          <p:nvPr/>
        </p:nvSpPr>
        <p:spPr>
          <a:xfrm>
            <a:off x="2795224" y="6114957"/>
            <a:ext cx="2642515" cy="578456"/>
          </a:xfrm>
          <a:prstGeom prst="flowChartAlternateProcess">
            <a:avLst/>
          </a:prstGeom>
          <a:solidFill>
            <a:schemeClr val="accent2"/>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8086" fontAlgn="base">
              <a:spcBef>
                <a:spcPct val="0"/>
              </a:spcBef>
              <a:spcAft>
                <a:spcPct val="0"/>
              </a:spcAft>
              <a:defRPr/>
            </a:pPr>
            <a:r>
              <a:rPr lang="en-GB" sz="1778" b="1" dirty="0">
                <a:solidFill>
                  <a:prstClr val="white"/>
                </a:solidFill>
                <a:latin typeface="Calibri"/>
              </a:rPr>
              <a:t>Sedentary physiology</a:t>
            </a:r>
          </a:p>
        </p:txBody>
      </p:sp>
      <p:sp>
        <p:nvSpPr>
          <p:cNvPr id="21" name="Flowchart: Alternate Process 20">
            <a:extLst>
              <a:ext uri="{FF2B5EF4-FFF2-40B4-BE49-F238E27FC236}">
                <a16:creationId xmlns:a16="http://schemas.microsoft.com/office/drawing/2014/main" id="{610917C8-0E83-499F-89E4-9ECD77B2270B}"/>
              </a:ext>
            </a:extLst>
          </p:cNvPr>
          <p:cNvSpPr/>
          <p:nvPr/>
        </p:nvSpPr>
        <p:spPr>
          <a:xfrm>
            <a:off x="7741368" y="6101408"/>
            <a:ext cx="2642515" cy="578456"/>
          </a:xfrm>
          <a:prstGeom prst="flowChartAlternateProcess">
            <a:avLst/>
          </a:prstGeom>
          <a:solidFill>
            <a:schemeClr val="accent2"/>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508086" fontAlgn="base">
              <a:spcBef>
                <a:spcPct val="0"/>
              </a:spcBef>
              <a:spcAft>
                <a:spcPct val="0"/>
              </a:spcAft>
              <a:defRPr/>
            </a:pPr>
            <a:r>
              <a:rPr lang="en-GB" sz="1778" b="1" dirty="0">
                <a:solidFill>
                  <a:prstClr val="white"/>
                </a:solidFill>
                <a:latin typeface="Calibri"/>
              </a:rPr>
              <a:t>Exercise physiology</a:t>
            </a:r>
          </a:p>
        </p:txBody>
      </p:sp>
      <p:sp>
        <p:nvSpPr>
          <p:cNvPr id="22" name="AutoShape 11"/>
          <p:cNvSpPr>
            <a:spLocks noChangeArrowheads="1"/>
          </p:cNvSpPr>
          <p:nvPr/>
        </p:nvSpPr>
        <p:spPr bwMode="auto">
          <a:xfrm>
            <a:off x="5151262" y="1485392"/>
            <a:ext cx="2171903" cy="1018811"/>
          </a:xfrm>
          <a:prstGeom prst="curvedDownArrow">
            <a:avLst>
              <a:gd name="adj1" fmla="val 33117"/>
              <a:gd name="adj2" fmla="val 66234"/>
              <a:gd name="adj3" fmla="val 33333"/>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1016173" eaLnBrk="1" hangingPunct="1">
              <a:spcBef>
                <a:spcPct val="0"/>
              </a:spcBef>
              <a:buNone/>
              <a:defRPr/>
            </a:pPr>
            <a:endParaRPr lang="en-US" altLang="en-US" sz="2000" dirty="0">
              <a:solidFill>
                <a:prstClr val="black"/>
              </a:solidFill>
              <a:latin typeface="Arial" pitchFamily="34" charset="0"/>
            </a:endParaRPr>
          </a:p>
        </p:txBody>
      </p:sp>
      <p:sp>
        <p:nvSpPr>
          <p:cNvPr id="23" name="AutoShape 13"/>
          <p:cNvSpPr>
            <a:spLocks noChangeArrowheads="1"/>
          </p:cNvSpPr>
          <p:nvPr/>
        </p:nvSpPr>
        <p:spPr bwMode="auto">
          <a:xfrm>
            <a:off x="7177996" y="1485392"/>
            <a:ext cx="2880119" cy="1018811"/>
          </a:xfrm>
          <a:prstGeom prst="curvedDownArrow">
            <a:avLst>
              <a:gd name="adj1" fmla="val 84416"/>
              <a:gd name="adj2" fmla="val 168831"/>
              <a:gd name="adj3" fmla="val 33333"/>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defTabSz="1016173" eaLnBrk="1" hangingPunct="1">
              <a:spcBef>
                <a:spcPct val="0"/>
              </a:spcBef>
              <a:buNone/>
              <a:defRPr/>
            </a:pPr>
            <a:endParaRPr lang="en-US" altLang="en-US" sz="2000" dirty="0">
              <a:solidFill>
                <a:prstClr val="black"/>
              </a:solidFill>
              <a:latin typeface="Arial" pitchFamily="34" charset="0"/>
            </a:endParaRPr>
          </a:p>
        </p:txBody>
      </p:sp>
      <p:pic>
        <p:nvPicPr>
          <p:cNvPr id="2" name="Picture 1">
            <a:extLst>
              <a:ext uri="{FF2B5EF4-FFF2-40B4-BE49-F238E27FC236}">
                <a16:creationId xmlns:a16="http://schemas.microsoft.com/office/drawing/2014/main" id="{91C2C164-6FE0-481F-BC7F-A241A64F2722}"/>
              </a:ext>
            </a:extLst>
          </p:cNvPr>
          <p:cNvPicPr>
            <a:picLocks noChangeAspect="1"/>
          </p:cNvPicPr>
          <p:nvPr/>
        </p:nvPicPr>
        <p:blipFill>
          <a:blip r:embed="rId4"/>
          <a:stretch>
            <a:fillRect/>
          </a:stretch>
        </p:blipFill>
        <p:spPr>
          <a:xfrm>
            <a:off x="2565720" y="-19692"/>
            <a:ext cx="10162117" cy="7621586"/>
          </a:xfrm>
          <a:prstGeom prst="rect">
            <a:avLst/>
          </a:prstGeom>
        </p:spPr>
      </p:pic>
      <p:graphicFrame>
        <p:nvGraphicFramePr>
          <p:cNvPr id="3" name="Diagram 2">
            <a:extLst>
              <a:ext uri="{FF2B5EF4-FFF2-40B4-BE49-F238E27FC236}">
                <a16:creationId xmlns:a16="http://schemas.microsoft.com/office/drawing/2014/main" id="{DB46CEC0-153C-4A3E-9FE9-CDC061A7C9B3}"/>
              </a:ext>
            </a:extLst>
          </p:cNvPr>
          <p:cNvGraphicFramePr/>
          <p:nvPr/>
        </p:nvGraphicFramePr>
        <p:xfrm>
          <a:off x="3034437" y="1144389"/>
          <a:ext cx="9354189" cy="59082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a:extLst>
              <a:ext uri="{FF2B5EF4-FFF2-40B4-BE49-F238E27FC236}">
                <a16:creationId xmlns:a16="http://schemas.microsoft.com/office/drawing/2014/main" id="{84BAC2A7-0CF0-47F4-9E9C-BE4AE11F77C4}"/>
              </a:ext>
            </a:extLst>
          </p:cNvPr>
          <p:cNvPicPr>
            <a:picLocks noChangeAspect="1"/>
          </p:cNvPicPr>
          <p:nvPr/>
        </p:nvPicPr>
        <p:blipFill>
          <a:blip r:embed="rId10"/>
          <a:stretch>
            <a:fillRect/>
          </a:stretch>
        </p:blipFill>
        <p:spPr>
          <a:xfrm>
            <a:off x="3052857" y="4626326"/>
            <a:ext cx="1721949" cy="1719886"/>
          </a:xfrm>
          <a:prstGeom prst="rect">
            <a:avLst/>
          </a:prstGeom>
        </p:spPr>
      </p:pic>
      <p:pic>
        <p:nvPicPr>
          <p:cNvPr id="9" name="Picture 8">
            <a:extLst>
              <a:ext uri="{FF2B5EF4-FFF2-40B4-BE49-F238E27FC236}">
                <a16:creationId xmlns:a16="http://schemas.microsoft.com/office/drawing/2014/main" id="{A7D88E99-DBDF-4BB4-8802-EAE4465B140D}"/>
              </a:ext>
            </a:extLst>
          </p:cNvPr>
          <p:cNvPicPr>
            <a:picLocks noChangeAspect="1"/>
          </p:cNvPicPr>
          <p:nvPr/>
        </p:nvPicPr>
        <p:blipFill>
          <a:blip r:embed="rId11"/>
          <a:stretch>
            <a:fillRect/>
          </a:stretch>
        </p:blipFill>
        <p:spPr>
          <a:xfrm>
            <a:off x="3772485" y="2360992"/>
            <a:ext cx="1756493" cy="1756493"/>
          </a:xfrm>
          <a:prstGeom prst="rect">
            <a:avLst/>
          </a:prstGeom>
        </p:spPr>
      </p:pic>
      <p:pic>
        <p:nvPicPr>
          <p:cNvPr id="27" name="Picture 26">
            <a:extLst>
              <a:ext uri="{FF2B5EF4-FFF2-40B4-BE49-F238E27FC236}">
                <a16:creationId xmlns:a16="http://schemas.microsoft.com/office/drawing/2014/main" id="{70B664C9-E012-463F-9B1F-B6E4045C5728}"/>
              </a:ext>
            </a:extLst>
          </p:cNvPr>
          <p:cNvPicPr>
            <a:picLocks noChangeAspect="1"/>
          </p:cNvPicPr>
          <p:nvPr/>
        </p:nvPicPr>
        <p:blipFill>
          <a:blip r:embed="rId12"/>
          <a:stretch>
            <a:fillRect/>
          </a:stretch>
        </p:blipFill>
        <p:spPr>
          <a:xfrm>
            <a:off x="8427650" y="1274732"/>
            <a:ext cx="1087749" cy="1087749"/>
          </a:xfrm>
          <a:prstGeom prst="rect">
            <a:avLst/>
          </a:prstGeom>
        </p:spPr>
      </p:pic>
      <p:pic>
        <p:nvPicPr>
          <p:cNvPr id="29" name="Picture 28">
            <a:extLst>
              <a:ext uri="{FF2B5EF4-FFF2-40B4-BE49-F238E27FC236}">
                <a16:creationId xmlns:a16="http://schemas.microsoft.com/office/drawing/2014/main" id="{243A6706-8C33-4825-9073-C81DA6624046}"/>
              </a:ext>
            </a:extLst>
          </p:cNvPr>
          <p:cNvPicPr>
            <a:picLocks noChangeAspect="1"/>
          </p:cNvPicPr>
          <p:nvPr/>
        </p:nvPicPr>
        <p:blipFill>
          <a:blip r:embed="rId13"/>
          <a:stretch>
            <a:fillRect/>
          </a:stretch>
        </p:blipFill>
        <p:spPr>
          <a:xfrm>
            <a:off x="10058114" y="2476471"/>
            <a:ext cx="1453140" cy="1453140"/>
          </a:xfrm>
          <a:prstGeom prst="rect">
            <a:avLst/>
          </a:prstGeom>
        </p:spPr>
      </p:pic>
      <p:pic>
        <p:nvPicPr>
          <p:cNvPr id="31" name="Picture 30">
            <a:extLst>
              <a:ext uri="{FF2B5EF4-FFF2-40B4-BE49-F238E27FC236}">
                <a16:creationId xmlns:a16="http://schemas.microsoft.com/office/drawing/2014/main" id="{8BA584ED-4EF4-490B-A606-323694C09AB2}"/>
              </a:ext>
            </a:extLst>
          </p:cNvPr>
          <p:cNvPicPr>
            <a:picLocks noChangeAspect="1"/>
          </p:cNvPicPr>
          <p:nvPr/>
        </p:nvPicPr>
        <p:blipFill>
          <a:blip r:embed="rId14"/>
          <a:stretch>
            <a:fillRect/>
          </a:stretch>
        </p:blipFill>
        <p:spPr>
          <a:xfrm>
            <a:off x="5895662" y="1204163"/>
            <a:ext cx="1301148" cy="1301148"/>
          </a:xfrm>
          <a:prstGeom prst="rect">
            <a:avLst/>
          </a:prstGeom>
        </p:spPr>
      </p:pic>
      <p:pic>
        <p:nvPicPr>
          <p:cNvPr id="33" name="Picture 32">
            <a:extLst>
              <a:ext uri="{FF2B5EF4-FFF2-40B4-BE49-F238E27FC236}">
                <a16:creationId xmlns:a16="http://schemas.microsoft.com/office/drawing/2014/main" id="{A413827C-877B-4364-8442-B28D92900341}"/>
              </a:ext>
            </a:extLst>
          </p:cNvPr>
          <p:cNvPicPr>
            <a:picLocks noChangeAspect="1"/>
          </p:cNvPicPr>
          <p:nvPr/>
        </p:nvPicPr>
        <p:blipFill>
          <a:blip r:embed="rId15"/>
          <a:stretch>
            <a:fillRect/>
          </a:stretch>
        </p:blipFill>
        <p:spPr>
          <a:xfrm>
            <a:off x="10997379" y="4935364"/>
            <a:ext cx="1036566" cy="1035325"/>
          </a:xfrm>
          <a:prstGeom prst="rect">
            <a:avLst/>
          </a:prstGeom>
        </p:spPr>
      </p:pic>
      <p:sp>
        <p:nvSpPr>
          <p:cNvPr id="28" name="TextBox 1">
            <a:extLst>
              <a:ext uri="{FF2B5EF4-FFF2-40B4-BE49-F238E27FC236}">
                <a16:creationId xmlns:a16="http://schemas.microsoft.com/office/drawing/2014/main" id="{19B53834-C48D-48BD-A0A9-19661431D213}"/>
              </a:ext>
            </a:extLst>
          </p:cNvPr>
          <p:cNvSpPr txBox="1">
            <a:spLocks noChangeArrowheads="1"/>
          </p:cNvSpPr>
          <p:nvPr/>
        </p:nvSpPr>
        <p:spPr bwMode="auto">
          <a:xfrm>
            <a:off x="2947455" y="376376"/>
            <a:ext cx="9234687" cy="776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508086" eaLnBrk="1" fontAlgn="base" hangingPunct="1">
              <a:spcBef>
                <a:spcPct val="0"/>
              </a:spcBef>
              <a:spcAft>
                <a:spcPct val="0"/>
              </a:spcAft>
              <a:defRPr/>
            </a:pPr>
            <a:r>
              <a:rPr lang="en-GB" sz="4445" dirty="0">
                <a:solidFill>
                  <a:srgbClr val="00B0F0"/>
                </a:solidFill>
                <a:cs typeface="Arial" charset="0"/>
              </a:rPr>
              <a:t>Activity across the school day </a:t>
            </a:r>
            <a:endParaRPr lang="en-GB" sz="4445" dirty="0">
              <a:solidFill>
                <a:srgbClr val="00B0F0"/>
              </a:solidFill>
              <a:latin typeface="Calibri" charset="0"/>
              <a:cs typeface="Arial" charset="0"/>
            </a:endParaRPr>
          </a:p>
        </p:txBody>
      </p:sp>
    </p:spTree>
    <p:extLst>
      <p:ext uri="{BB962C8B-B14F-4D97-AF65-F5344CB8AC3E}">
        <p14:creationId xmlns:p14="http://schemas.microsoft.com/office/powerpoint/2010/main" val="279747935"/>
      </p:ext>
    </p:extLst>
  </p:cSld>
  <p:clrMapOvr>
    <a:masterClrMapping/>
  </p:clrMapOvr>
  <p:timing>
    <p:tnLst>
      <p:par>
        <p:cTn id="1" dur="indefinite" restart="never" nodeType="tmRoot"/>
      </p:par>
    </p:tnLst>
  </p:timing>
  <p:extLst>
    <p:ext uri="{6950BFC3-D8DA-4A85-94F7-54DA5524770B}">
      <p188:commentRel xmlns:p188="http://schemas.microsoft.com/office/powerpoint/2018/8/main" xmlns="" r:id="rId16"/>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5726" y="187576"/>
            <a:ext cx="9981583" cy="7336944"/>
          </a:xfrm>
          <a:prstGeom prst="rect">
            <a:avLst/>
          </a:prstGeom>
        </p:spPr>
      </p:pic>
    </p:spTree>
    <p:extLst>
      <p:ext uri="{BB962C8B-B14F-4D97-AF65-F5344CB8AC3E}">
        <p14:creationId xmlns:p14="http://schemas.microsoft.com/office/powerpoint/2010/main" val="41131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76451" y="714295"/>
            <a:ext cx="1568501" cy="905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Active Travel</a:t>
            </a:r>
          </a:p>
        </p:txBody>
      </p:sp>
      <p:sp>
        <p:nvSpPr>
          <p:cNvPr id="7" name="Rounded Rectangle 6"/>
          <p:cNvSpPr/>
          <p:nvPr/>
        </p:nvSpPr>
        <p:spPr>
          <a:xfrm>
            <a:off x="3576451" y="1804142"/>
            <a:ext cx="1568500" cy="905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34" dirty="0">
                <a:solidFill>
                  <a:schemeClr val="tx1"/>
                </a:solidFill>
              </a:rPr>
              <a:t>Start 'Walk to School Wednesdays'.</a:t>
            </a:r>
          </a:p>
          <a:p>
            <a:pPr algn="ctr"/>
            <a:r>
              <a:rPr lang="en-GB" sz="1111" dirty="0">
                <a:solidFill>
                  <a:schemeClr val="bg1"/>
                </a:solidFill>
              </a:rPr>
              <a:t>WOW Travel Tracker</a:t>
            </a:r>
          </a:p>
        </p:txBody>
      </p:sp>
      <p:sp>
        <p:nvSpPr>
          <p:cNvPr id="9" name="Rounded Rectangle 8"/>
          <p:cNvSpPr/>
          <p:nvPr/>
        </p:nvSpPr>
        <p:spPr>
          <a:xfrm>
            <a:off x="3576451" y="2923443"/>
            <a:ext cx="1568500" cy="905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11" dirty="0">
                <a:solidFill>
                  <a:schemeClr val="tx1"/>
                </a:solidFill>
              </a:rPr>
              <a:t>Organise Bikeability training in your school to encourage more children to ride to school safely.</a:t>
            </a:r>
          </a:p>
        </p:txBody>
      </p:sp>
      <p:sp>
        <p:nvSpPr>
          <p:cNvPr id="10" name="Rounded Rectangle 9"/>
          <p:cNvSpPr/>
          <p:nvPr/>
        </p:nvSpPr>
        <p:spPr>
          <a:xfrm>
            <a:off x="3576452" y="4042743"/>
            <a:ext cx="1568500" cy="905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22" dirty="0">
                <a:solidFill>
                  <a:schemeClr val="tx1"/>
                </a:solidFill>
              </a:rPr>
              <a:t>Work with volunteers to start a walking bus/scooter club.</a:t>
            </a:r>
          </a:p>
          <a:p>
            <a:pPr algn="ctr"/>
            <a:r>
              <a:rPr lang="en-GB" sz="1111" dirty="0">
                <a:solidFill>
                  <a:schemeClr val="bg1"/>
                </a:solidFill>
              </a:rPr>
              <a:t>Crocodile APP</a:t>
            </a:r>
          </a:p>
        </p:txBody>
      </p:sp>
      <p:sp>
        <p:nvSpPr>
          <p:cNvPr id="11" name="Rounded Rectangle 10"/>
          <p:cNvSpPr/>
          <p:nvPr/>
        </p:nvSpPr>
        <p:spPr>
          <a:xfrm>
            <a:off x="3576451" y="5162044"/>
            <a:ext cx="1568500" cy="905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11" dirty="0">
                <a:solidFill>
                  <a:schemeClr val="tx1"/>
                </a:solidFill>
              </a:rPr>
              <a:t>Get involved in National Walk to School Week.</a:t>
            </a:r>
          </a:p>
          <a:p>
            <a:pPr algn="ctr"/>
            <a:r>
              <a:rPr lang="en-GB" sz="1111" dirty="0">
                <a:solidFill>
                  <a:schemeClr val="bg1"/>
                </a:solidFill>
              </a:rPr>
              <a:t>Awareness Days</a:t>
            </a:r>
          </a:p>
        </p:txBody>
      </p:sp>
      <p:sp>
        <p:nvSpPr>
          <p:cNvPr id="12" name="Rounded Rectangle 11"/>
          <p:cNvSpPr/>
          <p:nvPr/>
        </p:nvSpPr>
        <p:spPr>
          <a:xfrm>
            <a:off x="3576451" y="6281345"/>
            <a:ext cx="1568500" cy="10898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11" dirty="0">
                <a:solidFill>
                  <a:schemeClr val="tx1"/>
                </a:solidFill>
              </a:rPr>
              <a:t>Promote &amp; reward 'Park &amp; Stride'. Park 5 </a:t>
            </a:r>
            <a:r>
              <a:rPr lang="en-GB" sz="1111" dirty="0" err="1">
                <a:solidFill>
                  <a:schemeClr val="tx1"/>
                </a:solidFill>
              </a:rPr>
              <a:t>mins</a:t>
            </a:r>
            <a:r>
              <a:rPr lang="en-GB" sz="1111" dirty="0">
                <a:solidFill>
                  <a:schemeClr val="tx1"/>
                </a:solidFill>
              </a:rPr>
              <a:t> further away and walk &amp; talk for the rest of the journey.</a:t>
            </a:r>
          </a:p>
        </p:txBody>
      </p:sp>
      <p:sp>
        <p:nvSpPr>
          <p:cNvPr id="13" name="Rounded Rectangle 12"/>
          <p:cNvSpPr/>
          <p:nvPr/>
        </p:nvSpPr>
        <p:spPr>
          <a:xfrm>
            <a:off x="5314321" y="714295"/>
            <a:ext cx="1568501" cy="90575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Before School</a:t>
            </a:r>
          </a:p>
        </p:txBody>
      </p:sp>
      <p:sp>
        <p:nvSpPr>
          <p:cNvPr id="14" name="Rounded Rectangle 13"/>
          <p:cNvSpPr/>
          <p:nvPr/>
        </p:nvSpPr>
        <p:spPr>
          <a:xfrm>
            <a:off x="5314320" y="1804142"/>
            <a:ext cx="1568500" cy="90575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11" dirty="0">
                <a:solidFill>
                  <a:schemeClr val="tx1"/>
                </a:solidFill>
              </a:rPr>
              <a:t>Wake &amp; Shake Club </a:t>
            </a:r>
          </a:p>
          <a:p>
            <a:pPr algn="ctr"/>
            <a:r>
              <a:rPr lang="en-GB" sz="1111" dirty="0">
                <a:solidFill>
                  <a:schemeClr val="tx1"/>
                </a:solidFill>
              </a:rPr>
              <a:t>led by pupils.</a:t>
            </a:r>
          </a:p>
          <a:p>
            <a:pPr algn="ctr"/>
            <a:r>
              <a:rPr lang="en-GB" sz="1111" dirty="0">
                <a:solidFill>
                  <a:schemeClr val="bg1"/>
                </a:solidFill>
              </a:rPr>
              <a:t>BBC Super Movers &amp; GO Noodle</a:t>
            </a:r>
          </a:p>
        </p:txBody>
      </p:sp>
      <p:sp>
        <p:nvSpPr>
          <p:cNvPr id="15" name="Rounded Rectangle 14"/>
          <p:cNvSpPr/>
          <p:nvPr/>
        </p:nvSpPr>
        <p:spPr>
          <a:xfrm>
            <a:off x="5314320" y="2952899"/>
            <a:ext cx="1568500" cy="90575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11" dirty="0">
                <a:solidFill>
                  <a:schemeClr val="tx1"/>
                </a:solidFill>
              </a:rPr>
              <a:t>Introduce activity to your breakfast club.</a:t>
            </a:r>
          </a:p>
          <a:p>
            <a:pPr algn="ctr"/>
            <a:r>
              <a:rPr lang="en-GB" sz="1111" dirty="0">
                <a:solidFill>
                  <a:schemeClr val="bg1"/>
                </a:solidFill>
              </a:rPr>
              <a:t>Change4Life</a:t>
            </a:r>
          </a:p>
        </p:txBody>
      </p:sp>
      <p:sp>
        <p:nvSpPr>
          <p:cNvPr id="16" name="Rounded Rectangle 15"/>
          <p:cNvSpPr/>
          <p:nvPr/>
        </p:nvSpPr>
        <p:spPr>
          <a:xfrm>
            <a:off x="5314321" y="4042743"/>
            <a:ext cx="1568500" cy="111930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11" dirty="0">
                <a:solidFill>
                  <a:schemeClr val="tx1"/>
                </a:solidFill>
              </a:rPr>
              <a:t>Set up the playground for a termly challenge and encourage parents to help their children or take part themselves.</a:t>
            </a:r>
            <a:endParaRPr lang="en-GB" sz="1111" dirty="0">
              <a:solidFill>
                <a:schemeClr val="bg1"/>
              </a:solidFill>
            </a:endParaRPr>
          </a:p>
        </p:txBody>
      </p:sp>
      <p:sp>
        <p:nvSpPr>
          <p:cNvPr id="17" name="Rounded Rectangle 16"/>
          <p:cNvSpPr/>
          <p:nvPr/>
        </p:nvSpPr>
        <p:spPr>
          <a:xfrm>
            <a:off x="5314320" y="5375592"/>
            <a:ext cx="1568500" cy="90575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11" dirty="0">
                <a:solidFill>
                  <a:schemeClr val="tx1"/>
                </a:solidFill>
              </a:rPr>
              <a:t>Start the school day 10 minutes early with physical activity sessions in the classrooms.</a:t>
            </a:r>
            <a:endParaRPr lang="en-GB" sz="1111" dirty="0">
              <a:solidFill>
                <a:schemeClr val="bg1"/>
              </a:solidFill>
            </a:endParaRPr>
          </a:p>
        </p:txBody>
      </p:sp>
      <p:sp>
        <p:nvSpPr>
          <p:cNvPr id="18" name="Rounded Rectangle 17"/>
          <p:cNvSpPr/>
          <p:nvPr/>
        </p:nvSpPr>
        <p:spPr>
          <a:xfrm>
            <a:off x="5314321" y="6465439"/>
            <a:ext cx="1568500" cy="90575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11" dirty="0">
                <a:solidFill>
                  <a:schemeClr val="tx1"/>
                </a:solidFill>
              </a:rPr>
              <a:t>Consider introducing the daily mile. Parents could be invited to join in. </a:t>
            </a:r>
            <a:endParaRPr lang="en-GB" sz="1111" dirty="0">
              <a:solidFill>
                <a:schemeClr val="bg1"/>
              </a:solidFill>
            </a:endParaRPr>
          </a:p>
        </p:txBody>
      </p:sp>
      <p:sp>
        <p:nvSpPr>
          <p:cNvPr id="19" name="Rounded Rectangle 18"/>
          <p:cNvSpPr/>
          <p:nvPr/>
        </p:nvSpPr>
        <p:spPr>
          <a:xfrm>
            <a:off x="7052191" y="714295"/>
            <a:ext cx="1568501" cy="90575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Active Lessons</a:t>
            </a:r>
          </a:p>
        </p:txBody>
      </p:sp>
      <p:sp>
        <p:nvSpPr>
          <p:cNvPr id="20" name="Rounded Rectangle 19"/>
          <p:cNvSpPr/>
          <p:nvPr/>
        </p:nvSpPr>
        <p:spPr>
          <a:xfrm>
            <a:off x="7030097" y="1804142"/>
            <a:ext cx="1568500" cy="90575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11" dirty="0">
                <a:solidFill>
                  <a:schemeClr val="tx1"/>
                </a:solidFill>
              </a:rPr>
              <a:t>Use simple activity breaks to ensure that </a:t>
            </a:r>
            <a:r>
              <a:rPr lang="en-GB" sz="1111" dirty="0" err="1">
                <a:solidFill>
                  <a:schemeClr val="tx1"/>
                </a:solidFill>
              </a:rPr>
              <a:t>pupls</a:t>
            </a:r>
            <a:r>
              <a:rPr lang="en-GB" sz="1111" dirty="0">
                <a:solidFill>
                  <a:schemeClr val="tx1"/>
                </a:solidFill>
              </a:rPr>
              <a:t> don't sit down for too long.</a:t>
            </a:r>
            <a:endParaRPr lang="en-GB" sz="1111" dirty="0">
              <a:solidFill>
                <a:schemeClr val="bg1"/>
              </a:solidFill>
            </a:endParaRPr>
          </a:p>
        </p:txBody>
      </p:sp>
      <p:sp>
        <p:nvSpPr>
          <p:cNvPr id="21" name="Rounded Rectangle 20"/>
          <p:cNvSpPr/>
          <p:nvPr/>
        </p:nvSpPr>
        <p:spPr>
          <a:xfrm>
            <a:off x="7030097" y="2952895"/>
            <a:ext cx="1568500" cy="90575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11" dirty="0">
                <a:solidFill>
                  <a:schemeClr val="tx1"/>
                </a:solidFill>
              </a:rPr>
              <a:t>Provide CPD for staff to encourage and support them to make lessons more active.</a:t>
            </a:r>
            <a:endParaRPr lang="en-GB" sz="1111" dirty="0">
              <a:solidFill>
                <a:schemeClr val="bg1"/>
              </a:solidFill>
            </a:endParaRPr>
          </a:p>
        </p:txBody>
      </p:sp>
      <p:sp>
        <p:nvSpPr>
          <p:cNvPr id="22" name="Rounded Rectangle 21"/>
          <p:cNvSpPr/>
          <p:nvPr/>
        </p:nvSpPr>
        <p:spPr>
          <a:xfrm>
            <a:off x="7052191" y="4028017"/>
            <a:ext cx="1568500" cy="90575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11" dirty="0">
                <a:solidFill>
                  <a:schemeClr val="tx1"/>
                </a:solidFill>
              </a:rPr>
              <a:t>Check out resources and websites designed to make learning active.</a:t>
            </a:r>
          </a:p>
          <a:p>
            <a:pPr algn="ctr"/>
            <a:r>
              <a:rPr lang="en-GB" sz="1111" dirty="0">
                <a:solidFill>
                  <a:srgbClr val="0070C0"/>
                </a:solidFill>
              </a:rPr>
              <a:t>MOTD/</a:t>
            </a:r>
            <a:r>
              <a:rPr lang="en-GB" sz="1111" dirty="0" err="1">
                <a:solidFill>
                  <a:srgbClr val="0070C0"/>
                </a:solidFill>
              </a:rPr>
              <a:t>ClassPal</a:t>
            </a:r>
            <a:endParaRPr lang="en-GB" sz="1111" dirty="0">
              <a:solidFill>
                <a:srgbClr val="0070C0"/>
              </a:solidFill>
            </a:endParaRPr>
          </a:p>
        </p:txBody>
      </p:sp>
      <p:sp>
        <p:nvSpPr>
          <p:cNvPr id="23" name="Rounded Rectangle 22"/>
          <p:cNvSpPr/>
          <p:nvPr/>
        </p:nvSpPr>
        <p:spPr>
          <a:xfrm>
            <a:off x="7052191" y="5110485"/>
            <a:ext cx="1568500" cy="128866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11" dirty="0">
                <a:solidFill>
                  <a:schemeClr val="tx1"/>
                </a:solidFill>
              </a:rPr>
              <a:t>Introduce  walk &amp; talk tasks in lessons  - give pupils a 5 minute break with a discussion topic or questions to answer in pairs. </a:t>
            </a:r>
            <a:endParaRPr lang="en-GB" sz="1111" dirty="0">
              <a:solidFill>
                <a:schemeClr val="bg1"/>
              </a:solidFill>
            </a:endParaRPr>
          </a:p>
        </p:txBody>
      </p:sp>
      <p:sp>
        <p:nvSpPr>
          <p:cNvPr id="24" name="Rounded Rectangle 23"/>
          <p:cNvSpPr/>
          <p:nvPr/>
        </p:nvSpPr>
        <p:spPr>
          <a:xfrm>
            <a:off x="7052191" y="6553765"/>
            <a:ext cx="1568500" cy="90575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11" dirty="0">
                <a:solidFill>
                  <a:schemeClr val="tx1"/>
                </a:solidFill>
              </a:rPr>
              <a:t>Check out Premier League Primary Stars website for cross curricular ideas. </a:t>
            </a:r>
            <a:endParaRPr lang="en-GB" sz="1111" dirty="0">
              <a:solidFill>
                <a:schemeClr val="bg1"/>
              </a:solidFill>
            </a:endParaRPr>
          </a:p>
        </p:txBody>
      </p:sp>
      <p:sp>
        <p:nvSpPr>
          <p:cNvPr id="25" name="Rounded Rectangle 24"/>
          <p:cNvSpPr/>
          <p:nvPr/>
        </p:nvSpPr>
        <p:spPr>
          <a:xfrm>
            <a:off x="8790061" y="714295"/>
            <a:ext cx="1568501" cy="90575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Break &amp; Lunch Time</a:t>
            </a:r>
          </a:p>
        </p:txBody>
      </p:sp>
      <p:sp>
        <p:nvSpPr>
          <p:cNvPr id="26" name="Rounded Rectangle 25"/>
          <p:cNvSpPr/>
          <p:nvPr/>
        </p:nvSpPr>
        <p:spPr>
          <a:xfrm>
            <a:off x="8790061" y="1804142"/>
            <a:ext cx="1568500" cy="90575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11" dirty="0">
                <a:solidFill>
                  <a:schemeClr val="tx1"/>
                </a:solidFill>
              </a:rPr>
              <a:t>Train your lunchtime supervisors or employ a sports coach as a lunchtime supervisor to get pupils active. </a:t>
            </a:r>
            <a:endParaRPr lang="en-GB" sz="1111" dirty="0">
              <a:solidFill>
                <a:schemeClr val="bg1"/>
              </a:solidFill>
            </a:endParaRPr>
          </a:p>
        </p:txBody>
      </p:sp>
      <p:sp>
        <p:nvSpPr>
          <p:cNvPr id="27" name="Rounded Rectangle 26"/>
          <p:cNvSpPr/>
          <p:nvPr/>
        </p:nvSpPr>
        <p:spPr>
          <a:xfrm>
            <a:off x="8790061" y="2952899"/>
            <a:ext cx="1568500" cy="90575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11" dirty="0">
                <a:solidFill>
                  <a:schemeClr val="tx1"/>
                </a:solidFill>
              </a:rPr>
              <a:t>Introduce a basic stage area with music for children to practice dance routines.</a:t>
            </a:r>
            <a:endParaRPr lang="en-GB" sz="1111" dirty="0">
              <a:solidFill>
                <a:schemeClr val="bg1"/>
              </a:solidFill>
            </a:endParaRPr>
          </a:p>
        </p:txBody>
      </p:sp>
      <p:sp>
        <p:nvSpPr>
          <p:cNvPr id="28" name="Rounded Rectangle 27"/>
          <p:cNvSpPr/>
          <p:nvPr/>
        </p:nvSpPr>
        <p:spPr>
          <a:xfrm>
            <a:off x="8790061" y="4072192"/>
            <a:ext cx="1568500" cy="90575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11" dirty="0">
                <a:solidFill>
                  <a:schemeClr val="tx1"/>
                </a:solidFill>
              </a:rPr>
              <a:t>Introduce My Personal Best challenges </a:t>
            </a:r>
            <a:endParaRPr lang="en-GB" sz="1111" dirty="0">
              <a:solidFill>
                <a:schemeClr val="bg1"/>
              </a:solidFill>
            </a:endParaRPr>
          </a:p>
        </p:txBody>
      </p:sp>
      <p:sp>
        <p:nvSpPr>
          <p:cNvPr id="29" name="Rounded Rectangle 28"/>
          <p:cNvSpPr/>
          <p:nvPr/>
        </p:nvSpPr>
        <p:spPr>
          <a:xfrm>
            <a:off x="8790061" y="5110466"/>
            <a:ext cx="1568500" cy="90575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11" dirty="0">
                <a:solidFill>
                  <a:schemeClr val="tx1"/>
                </a:solidFill>
              </a:rPr>
              <a:t>Invest in a trim trail/field equipment to encourage activity.</a:t>
            </a:r>
          </a:p>
          <a:p>
            <a:pPr algn="ctr"/>
            <a:r>
              <a:rPr lang="en-GB" sz="1111" dirty="0">
                <a:solidFill>
                  <a:schemeClr val="bg1"/>
                </a:solidFill>
              </a:rPr>
              <a:t>Creative Play</a:t>
            </a:r>
          </a:p>
        </p:txBody>
      </p:sp>
      <p:sp>
        <p:nvSpPr>
          <p:cNvPr id="30" name="Rounded Rectangle 29"/>
          <p:cNvSpPr/>
          <p:nvPr/>
        </p:nvSpPr>
        <p:spPr>
          <a:xfrm>
            <a:off x="8790060" y="6215052"/>
            <a:ext cx="1568500" cy="90575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11" dirty="0">
                <a:solidFill>
                  <a:schemeClr val="tx1"/>
                </a:solidFill>
              </a:rPr>
              <a:t>Introduce Playground Leaders/Buddies to encourage activity.</a:t>
            </a:r>
            <a:endParaRPr lang="en-GB" sz="1111" dirty="0">
              <a:solidFill>
                <a:schemeClr val="bg1"/>
              </a:solidFill>
            </a:endParaRPr>
          </a:p>
        </p:txBody>
      </p:sp>
      <p:sp>
        <p:nvSpPr>
          <p:cNvPr id="31" name="Rounded Rectangle 30"/>
          <p:cNvSpPr/>
          <p:nvPr/>
        </p:nvSpPr>
        <p:spPr>
          <a:xfrm>
            <a:off x="10527930" y="714295"/>
            <a:ext cx="1568501" cy="90575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After School</a:t>
            </a:r>
          </a:p>
        </p:txBody>
      </p:sp>
      <p:sp>
        <p:nvSpPr>
          <p:cNvPr id="32" name="Rounded Rectangle 31"/>
          <p:cNvSpPr/>
          <p:nvPr/>
        </p:nvSpPr>
        <p:spPr>
          <a:xfrm>
            <a:off x="10527930" y="1804141"/>
            <a:ext cx="1568500" cy="111930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11" dirty="0">
                <a:solidFill>
                  <a:schemeClr val="tx1"/>
                </a:solidFill>
              </a:rPr>
              <a:t>Review your after school club offer and encourage all pupils to opt in to a minimum of one club per week.</a:t>
            </a:r>
            <a:endParaRPr lang="en-GB" sz="1111" dirty="0">
              <a:solidFill>
                <a:schemeClr val="bg1"/>
              </a:solidFill>
            </a:endParaRPr>
          </a:p>
        </p:txBody>
      </p:sp>
      <p:sp>
        <p:nvSpPr>
          <p:cNvPr id="33" name="Rounded Rectangle 32"/>
          <p:cNvSpPr/>
          <p:nvPr/>
        </p:nvSpPr>
        <p:spPr>
          <a:xfrm>
            <a:off x="10550025" y="3107534"/>
            <a:ext cx="1568500" cy="90575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11" dirty="0">
                <a:solidFill>
                  <a:schemeClr val="tx1"/>
                </a:solidFill>
              </a:rPr>
              <a:t>Set an Active Homework or finish the day with Active Story Time.</a:t>
            </a:r>
            <a:endParaRPr lang="en-GB" sz="1111" dirty="0">
              <a:solidFill>
                <a:schemeClr val="bg1"/>
              </a:solidFill>
            </a:endParaRPr>
          </a:p>
        </p:txBody>
      </p:sp>
      <p:sp>
        <p:nvSpPr>
          <p:cNvPr id="34" name="Rounded Rectangle 33"/>
          <p:cNvSpPr/>
          <p:nvPr/>
        </p:nvSpPr>
        <p:spPr>
          <a:xfrm>
            <a:off x="10550025" y="4204732"/>
            <a:ext cx="1568500" cy="90575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11" dirty="0">
                <a:solidFill>
                  <a:schemeClr val="tx1"/>
                </a:solidFill>
              </a:rPr>
              <a:t>Start a Change 4 Life Club after school to engage your least active children.</a:t>
            </a:r>
            <a:endParaRPr lang="en-GB" sz="1111" dirty="0">
              <a:solidFill>
                <a:schemeClr val="bg1"/>
              </a:solidFill>
            </a:endParaRPr>
          </a:p>
        </p:txBody>
      </p:sp>
      <p:sp>
        <p:nvSpPr>
          <p:cNvPr id="35" name="Rounded Rectangle 34"/>
          <p:cNvSpPr/>
          <p:nvPr/>
        </p:nvSpPr>
        <p:spPr>
          <a:xfrm>
            <a:off x="10550025" y="5206211"/>
            <a:ext cx="1568500" cy="97939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Encourage parents &amp; carers to walk home or park their cars further from school to allow a 10 minute walk back to the car..</a:t>
            </a:r>
            <a:endParaRPr lang="en-GB" sz="1000" dirty="0">
              <a:solidFill>
                <a:schemeClr val="bg1"/>
              </a:solidFill>
            </a:endParaRPr>
          </a:p>
        </p:txBody>
      </p:sp>
      <p:sp>
        <p:nvSpPr>
          <p:cNvPr id="36" name="Rounded Rectangle 35"/>
          <p:cNvSpPr/>
          <p:nvPr/>
        </p:nvSpPr>
        <p:spPr>
          <a:xfrm>
            <a:off x="10550025" y="6303408"/>
            <a:ext cx="1568500" cy="106778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Work in partnership with local sports clubs and offer use of your facilities in return for them delivering an after school club for pupils.</a:t>
            </a:r>
            <a:endParaRPr lang="en-GB" sz="1000" dirty="0">
              <a:solidFill>
                <a:schemeClr val="bg1"/>
              </a:solidFill>
            </a:endParaRPr>
          </a:p>
        </p:txBody>
      </p:sp>
    </p:spTree>
    <p:extLst>
      <p:ext uri="{BB962C8B-B14F-4D97-AF65-F5344CB8AC3E}">
        <p14:creationId xmlns:p14="http://schemas.microsoft.com/office/powerpoint/2010/main" val="398226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1CAA01-0F93-5548-8884-728F6BDA9C22}"/>
              </a:ext>
            </a:extLst>
          </p:cNvPr>
          <p:cNvPicPr>
            <a:picLocks noChangeAspect="1"/>
          </p:cNvPicPr>
          <p:nvPr/>
        </p:nvPicPr>
        <p:blipFill>
          <a:blip r:embed="rId4"/>
          <a:stretch>
            <a:fillRect/>
          </a:stretch>
        </p:blipFill>
        <p:spPr>
          <a:xfrm>
            <a:off x="-1" y="-848"/>
            <a:ext cx="15238413" cy="7622435"/>
          </a:xfrm>
          <a:prstGeom prst="rect">
            <a:avLst/>
          </a:prstGeom>
        </p:spPr>
      </p:pic>
      <p:pic>
        <p:nvPicPr>
          <p:cNvPr id="10" name="Picture 9">
            <a:extLst>
              <a:ext uri="{FF2B5EF4-FFF2-40B4-BE49-F238E27FC236}">
                <a16:creationId xmlns:a16="http://schemas.microsoft.com/office/drawing/2014/main" id="{06E99065-B965-5646-A990-D84CEDFA05AB}"/>
              </a:ext>
            </a:extLst>
          </p:cNvPr>
          <p:cNvPicPr>
            <a:picLocks noChangeAspect="1"/>
          </p:cNvPicPr>
          <p:nvPr/>
        </p:nvPicPr>
        <p:blipFill>
          <a:blip r:embed="rId5"/>
          <a:stretch>
            <a:fillRect/>
          </a:stretch>
        </p:blipFill>
        <p:spPr>
          <a:xfrm>
            <a:off x="0" y="5717593"/>
            <a:ext cx="4293704" cy="1903995"/>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6FEF0134-E4C4-7643-80EF-6C476B730B40}"/>
              </a:ext>
            </a:extLst>
          </p:cNvPr>
          <p:cNvPicPr>
            <a:picLocks noChangeAspect="1"/>
          </p:cNvPicPr>
          <p:nvPr/>
        </p:nvPicPr>
        <p:blipFill>
          <a:blip r:embed="rId6"/>
          <a:stretch>
            <a:fillRect/>
          </a:stretch>
        </p:blipFill>
        <p:spPr>
          <a:xfrm>
            <a:off x="309217" y="5945435"/>
            <a:ext cx="3229114" cy="1524859"/>
          </a:xfrm>
          <a:prstGeom prst="rect">
            <a:avLst/>
          </a:prstGeom>
        </p:spPr>
      </p:pic>
      <p:sp>
        <p:nvSpPr>
          <p:cNvPr id="5" name="TextBox 4">
            <a:extLst>
              <a:ext uri="{FF2B5EF4-FFF2-40B4-BE49-F238E27FC236}">
                <a16:creationId xmlns:a16="http://schemas.microsoft.com/office/drawing/2014/main" id="{2A6D17A1-06F2-4166-A0F7-E3C7FE0139D2}"/>
              </a:ext>
            </a:extLst>
          </p:cNvPr>
          <p:cNvSpPr txBox="1"/>
          <p:nvPr/>
        </p:nvSpPr>
        <p:spPr>
          <a:xfrm>
            <a:off x="6749612" y="771844"/>
            <a:ext cx="7914666" cy="1015663"/>
          </a:xfrm>
          <a:prstGeom prst="rect">
            <a:avLst/>
          </a:prstGeom>
          <a:noFill/>
        </p:spPr>
        <p:txBody>
          <a:bodyPr wrap="none" rtlCol="0">
            <a:spAutoFit/>
          </a:bodyPr>
          <a:lstStyle/>
          <a:p>
            <a:pPr algn="r"/>
            <a:r>
              <a:rPr lang="en-GB" sz="6000" dirty="0">
                <a:highlight>
                  <a:srgbClr val="FFFF00"/>
                </a:highlight>
              </a:rPr>
              <a:t>Lets Get Active In Lesson</a:t>
            </a:r>
          </a:p>
        </p:txBody>
      </p:sp>
      <p:pic>
        <p:nvPicPr>
          <p:cNvPr id="2" name="Online Media 1" title="Lake Placid Bobsled Pilot POV">
            <a:hlinkClick r:id="" action="ppaction://media"/>
            <a:extLst>
              <a:ext uri="{FF2B5EF4-FFF2-40B4-BE49-F238E27FC236}">
                <a16:creationId xmlns:a16="http://schemas.microsoft.com/office/drawing/2014/main" id="{757783FC-3E96-4006-8F18-5B7270BAD0A7}"/>
              </a:ext>
            </a:extLst>
          </p:cNvPr>
          <p:cNvPicPr>
            <a:picLocks noRot="1" noChangeAspect="1"/>
          </p:cNvPicPr>
          <p:nvPr>
            <a:videoFile r:link="rId1"/>
          </p:nvPr>
        </p:nvPicPr>
        <p:blipFill>
          <a:blip r:embed="rId7"/>
          <a:stretch>
            <a:fillRect/>
          </a:stretch>
        </p:blipFill>
        <p:spPr>
          <a:xfrm>
            <a:off x="726679" y="890337"/>
            <a:ext cx="5928479" cy="4675963"/>
          </a:xfrm>
          <a:prstGeom prst="rect">
            <a:avLst/>
          </a:prstGeom>
          <a:ln>
            <a:noFill/>
          </a:ln>
          <a:effectLst>
            <a:outerShdw blurRad="190500" algn="tl" rotWithShape="0">
              <a:srgbClr val="000000">
                <a:alpha val="70000"/>
              </a:srgbClr>
            </a:outerShdw>
          </a:effectLst>
        </p:spPr>
      </p:pic>
      <p:pic>
        <p:nvPicPr>
          <p:cNvPr id="6" name="Online Media 5" title="Brain Breaks for Kids - Mountain Bike Exercises">
            <a:hlinkClick r:id="" action="ppaction://media"/>
            <a:extLst>
              <a:ext uri="{FF2B5EF4-FFF2-40B4-BE49-F238E27FC236}">
                <a16:creationId xmlns:a16="http://schemas.microsoft.com/office/drawing/2014/main" id="{0FD99C3A-B9C4-4B6B-B059-520075ECDC28}"/>
              </a:ext>
            </a:extLst>
          </p:cNvPr>
          <p:cNvPicPr>
            <a:picLocks noRot="1" noChangeAspect="1"/>
          </p:cNvPicPr>
          <p:nvPr>
            <a:videoFile r:link="rId2"/>
          </p:nvPr>
        </p:nvPicPr>
        <p:blipFill>
          <a:blip r:embed="rId8"/>
          <a:stretch>
            <a:fillRect/>
          </a:stretch>
        </p:blipFill>
        <p:spPr>
          <a:xfrm>
            <a:off x="7134726" y="2129589"/>
            <a:ext cx="7377008" cy="4475748"/>
          </a:xfrm>
          <a:prstGeom prst="rect">
            <a:avLst/>
          </a:prstGeom>
        </p:spPr>
      </p:pic>
    </p:spTree>
    <p:extLst>
      <p:ext uri="{BB962C8B-B14F-4D97-AF65-F5344CB8AC3E}">
        <p14:creationId xmlns:p14="http://schemas.microsoft.com/office/powerpoint/2010/main" val="134743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72497A-251C-6E40-B02C-C376F6AD08A4}"/>
              </a:ext>
            </a:extLst>
          </p:cNvPr>
          <p:cNvPicPr>
            <a:picLocks noChangeAspect="1"/>
          </p:cNvPicPr>
          <p:nvPr/>
        </p:nvPicPr>
        <p:blipFill>
          <a:blip r:embed="rId2"/>
          <a:stretch>
            <a:fillRect/>
          </a:stretch>
        </p:blipFill>
        <p:spPr>
          <a:xfrm>
            <a:off x="-1" y="1190"/>
            <a:ext cx="15238413" cy="7619207"/>
          </a:xfrm>
          <a:prstGeom prst="rect">
            <a:avLst/>
          </a:prstGeom>
        </p:spPr>
      </p:pic>
      <p:sp>
        <p:nvSpPr>
          <p:cNvPr id="10" name="Rectangle 9">
            <a:extLst>
              <a:ext uri="{FF2B5EF4-FFF2-40B4-BE49-F238E27FC236}">
                <a16:creationId xmlns:a16="http://schemas.microsoft.com/office/drawing/2014/main" id="{DFC2710D-CA05-D648-A385-FFF683461132}"/>
              </a:ext>
            </a:extLst>
          </p:cNvPr>
          <p:cNvSpPr/>
          <p:nvPr/>
        </p:nvSpPr>
        <p:spPr>
          <a:xfrm>
            <a:off x="4662796" y="548779"/>
            <a:ext cx="10593245" cy="1066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B544FF5-F48C-F144-9957-FBFF741E8078}"/>
              </a:ext>
            </a:extLst>
          </p:cNvPr>
          <p:cNvPicPr>
            <a:picLocks noChangeAspect="1"/>
          </p:cNvPicPr>
          <p:nvPr/>
        </p:nvPicPr>
        <p:blipFill>
          <a:blip r:embed="rId3"/>
          <a:stretch>
            <a:fillRect/>
          </a:stretch>
        </p:blipFill>
        <p:spPr>
          <a:xfrm>
            <a:off x="-17630" y="794"/>
            <a:ext cx="6400800" cy="7620000"/>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FCB3A704-3CA1-A54B-AC34-59284F9034C3}"/>
              </a:ext>
            </a:extLst>
          </p:cNvPr>
          <p:cNvPicPr>
            <a:picLocks noChangeAspect="1"/>
          </p:cNvPicPr>
          <p:nvPr/>
        </p:nvPicPr>
        <p:blipFill>
          <a:blip r:embed="rId4"/>
          <a:stretch>
            <a:fillRect/>
          </a:stretch>
        </p:blipFill>
        <p:spPr>
          <a:xfrm>
            <a:off x="338081" y="209149"/>
            <a:ext cx="3225971" cy="1523375"/>
          </a:xfrm>
          <a:prstGeom prst="rect">
            <a:avLst/>
          </a:prstGeom>
        </p:spPr>
      </p:pic>
      <p:sp>
        <p:nvSpPr>
          <p:cNvPr id="15" name="Rectangle 14">
            <a:extLst>
              <a:ext uri="{FF2B5EF4-FFF2-40B4-BE49-F238E27FC236}">
                <a16:creationId xmlns:a16="http://schemas.microsoft.com/office/drawing/2014/main" id="{DDE1E3A6-2032-A240-8FC1-87963F509381}"/>
              </a:ext>
            </a:extLst>
          </p:cNvPr>
          <p:cNvSpPr/>
          <p:nvPr/>
        </p:nvSpPr>
        <p:spPr>
          <a:xfrm>
            <a:off x="-17630" y="5799909"/>
            <a:ext cx="15256042" cy="1834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text, device, gauge&#10;&#10;Description automatically generated">
            <a:extLst>
              <a:ext uri="{FF2B5EF4-FFF2-40B4-BE49-F238E27FC236}">
                <a16:creationId xmlns:a16="http://schemas.microsoft.com/office/drawing/2014/main" id="{09ACBFCA-E0DB-AC48-81DC-0B73D3E40148}"/>
              </a:ext>
            </a:extLst>
          </p:cNvPr>
          <p:cNvPicPr>
            <a:picLocks noChangeAspect="1"/>
          </p:cNvPicPr>
          <p:nvPr/>
        </p:nvPicPr>
        <p:blipFill>
          <a:blip r:embed="rId5"/>
          <a:stretch>
            <a:fillRect/>
          </a:stretch>
        </p:blipFill>
        <p:spPr>
          <a:xfrm>
            <a:off x="1384663" y="5612110"/>
            <a:ext cx="12678094" cy="2290848"/>
          </a:xfrm>
          <a:prstGeom prst="rect">
            <a:avLst/>
          </a:prstGeom>
        </p:spPr>
      </p:pic>
      <p:sp>
        <p:nvSpPr>
          <p:cNvPr id="14" name="TextBox 13">
            <a:extLst>
              <a:ext uri="{FF2B5EF4-FFF2-40B4-BE49-F238E27FC236}">
                <a16:creationId xmlns:a16="http://schemas.microsoft.com/office/drawing/2014/main" id="{CF56D5D2-B5C6-4D44-A7C3-85699D360D65}"/>
              </a:ext>
            </a:extLst>
          </p:cNvPr>
          <p:cNvSpPr txBox="1"/>
          <p:nvPr/>
        </p:nvSpPr>
        <p:spPr>
          <a:xfrm>
            <a:off x="6316765" y="634182"/>
            <a:ext cx="5622052" cy="1066959"/>
          </a:xfrm>
          <a:prstGeom prst="rect">
            <a:avLst/>
          </a:prstGeom>
          <a:noFill/>
        </p:spPr>
        <p:txBody>
          <a:bodyPr wrap="none" rtlCol="0">
            <a:spAutoFit/>
          </a:bodyPr>
          <a:lstStyle/>
          <a:p>
            <a:pPr>
              <a:lnSpc>
                <a:spcPts val="7600"/>
              </a:lnSpc>
            </a:pPr>
            <a:r>
              <a:rPr lang="en-GB" sz="7200" b="1" spc="-30" dirty="0">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118251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4C15885E-B28E-A353-5984-232C90F62B7C}"/>
              </a:ext>
            </a:extLst>
          </p:cNvPr>
          <p:cNvPicPr>
            <a:picLocks noChangeAspect="1"/>
          </p:cNvPicPr>
          <p:nvPr/>
        </p:nvPicPr>
        <p:blipFill>
          <a:blip r:embed="rId3"/>
          <a:stretch>
            <a:fillRect/>
          </a:stretch>
        </p:blipFill>
        <p:spPr>
          <a:xfrm>
            <a:off x="844462" y="0"/>
            <a:ext cx="13549489" cy="7621588"/>
          </a:xfrm>
          <a:prstGeom prst="rect">
            <a:avLst/>
          </a:prstGeom>
        </p:spPr>
      </p:pic>
      <p:sp>
        <p:nvSpPr>
          <p:cNvPr id="11" name="TextBox 1">
            <a:extLst>
              <a:ext uri="{FF2B5EF4-FFF2-40B4-BE49-F238E27FC236}">
                <a16:creationId xmlns:a16="http://schemas.microsoft.com/office/drawing/2014/main" id="{48416BC3-4C72-B404-A761-359DD32E8EE2}"/>
              </a:ext>
            </a:extLst>
          </p:cNvPr>
          <p:cNvSpPr txBox="1">
            <a:spLocks noChangeArrowheads="1"/>
          </p:cNvSpPr>
          <p:nvPr/>
        </p:nvSpPr>
        <p:spPr bwMode="auto">
          <a:xfrm>
            <a:off x="1233545" y="1098896"/>
            <a:ext cx="12460602" cy="913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5334" b="1" dirty="0">
                <a:solidFill>
                  <a:srgbClr val="E31C79"/>
                </a:solidFill>
                <a:cs typeface="Arial" charset="0"/>
              </a:rPr>
              <a:t>School </a:t>
            </a:r>
            <a:r>
              <a:rPr lang="en-GB" sz="5334" b="1" dirty="0" smtClean="0">
                <a:solidFill>
                  <a:srgbClr val="E31C79"/>
                </a:solidFill>
                <a:cs typeface="Arial" charset="0"/>
              </a:rPr>
              <a:t>Games</a:t>
            </a:r>
            <a:endParaRPr lang="en-US" sz="2223" b="1" dirty="0">
              <a:solidFill>
                <a:srgbClr val="E31C79"/>
              </a:solidFill>
              <a:cs typeface="Arial" charset="0"/>
            </a:endParaRPr>
          </a:p>
        </p:txBody>
      </p:sp>
      <p:pic>
        <p:nvPicPr>
          <p:cNvPr id="2" name="Picture 1" descr="A screenshot of a computer&#10;&#10;Description automatically generated">
            <a:extLst>
              <a:ext uri="{FF2B5EF4-FFF2-40B4-BE49-F238E27FC236}">
                <a16:creationId xmlns:a16="http://schemas.microsoft.com/office/drawing/2014/main" id="{835CC7C9-949B-FF07-8BC4-0BDA22AFC926}"/>
              </a:ext>
            </a:extLst>
          </p:cNvPr>
          <p:cNvPicPr>
            <a:picLocks noChangeAspect="1"/>
          </p:cNvPicPr>
          <p:nvPr/>
        </p:nvPicPr>
        <p:blipFill rotWithShape="1">
          <a:blip r:embed="rId4">
            <a:extLst>
              <a:ext uri="{28A0092B-C50C-407E-A947-70E740481C1C}">
                <a14:useLocalDpi xmlns:a14="http://schemas.microsoft.com/office/drawing/2010/main" val="0"/>
              </a:ext>
            </a:extLst>
          </a:blip>
          <a:srcRect l="4228" t="48820" r="8941" b="6136"/>
          <a:stretch/>
        </p:blipFill>
        <p:spPr bwMode="auto">
          <a:xfrm>
            <a:off x="2258299" y="2420397"/>
            <a:ext cx="10411094" cy="361743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203110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4C15885E-B28E-A353-5984-232C90F62B7C}"/>
              </a:ext>
            </a:extLst>
          </p:cNvPr>
          <p:cNvPicPr>
            <a:picLocks noChangeAspect="1"/>
          </p:cNvPicPr>
          <p:nvPr/>
        </p:nvPicPr>
        <p:blipFill>
          <a:blip r:embed="rId3"/>
          <a:stretch>
            <a:fillRect/>
          </a:stretch>
        </p:blipFill>
        <p:spPr>
          <a:xfrm>
            <a:off x="844462" y="0"/>
            <a:ext cx="13549489" cy="7621588"/>
          </a:xfrm>
          <a:prstGeom prst="rect">
            <a:avLst/>
          </a:prstGeom>
        </p:spPr>
      </p:pic>
      <p:sp>
        <p:nvSpPr>
          <p:cNvPr id="11" name="TextBox 1">
            <a:extLst>
              <a:ext uri="{FF2B5EF4-FFF2-40B4-BE49-F238E27FC236}">
                <a16:creationId xmlns:a16="http://schemas.microsoft.com/office/drawing/2014/main" id="{48416BC3-4C72-B404-A761-359DD32E8EE2}"/>
              </a:ext>
            </a:extLst>
          </p:cNvPr>
          <p:cNvSpPr txBox="1">
            <a:spLocks noChangeArrowheads="1"/>
          </p:cNvSpPr>
          <p:nvPr/>
        </p:nvSpPr>
        <p:spPr bwMode="auto">
          <a:xfrm>
            <a:off x="1070460" y="1091619"/>
            <a:ext cx="12460602" cy="913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5334" b="1" dirty="0">
                <a:solidFill>
                  <a:srgbClr val="E31C79"/>
                </a:solidFill>
                <a:cs typeface="Arial" charset="0"/>
              </a:rPr>
              <a:t>School Games National Priorities</a:t>
            </a:r>
            <a:endParaRPr lang="en-US" sz="2223" b="1" dirty="0">
              <a:solidFill>
                <a:srgbClr val="E31C79"/>
              </a:solidFill>
              <a:cs typeface="Arial" charset="0"/>
            </a:endParaRPr>
          </a:p>
        </p:txBody>
      </p:sp>
      <p:grpSp>
        <p:nvGrpSpPr>
          <p:cNvPr id="4" name="Group 3">
            <a:extLst>
              <a:ext uri="{FF2B5EF4-FFF2-40B4-BE49-F238E27FC236}">
                <a16:creationId xmlns:a16="http://schemas.microsoft.com/office/drawing/2014/main" id="{581B24CE-9E1E-6A9F-DDB3-024DEE101C72}"/>
              </a:ext>
            </a:extLst>
          </p:cNvPr>
          <p:cNvGrpSpPr/>
          <p:nvPr/>
        </p:nvGrpSpPr>
        <p:grpSpPr>
          <a:xfrm>
            <a:off x="1233545" y="2982929"/>
            <a:ext cx="3563498" cy="3334520"/>
            <a:chOff x="1026823" y="2999838"/>
            <a:chExt cx="3206480" cy="3000443"/>
          </a:xfrm>
        </p:grpSpPr>
        <p:pic>
          <p:nvPicPr>
            <p:cNvPr id="5" name="Picture 4" descr="A dart in the center of a target&#10;&#10;Description automatically generated with low confidence">
              <a:extLst>
                <a:ext uri="{FF2B5EF4-FFF2-40B4-BE49-F238E27FC236}">
                  <a16:creationId xmlns:a16="http://schemas.microsoft.com/office/drawing/2014/main" id="{3FF5B002-5426-E9DF-0AB0-6BD4E7B57988}"/>
                </a:ext>
              </a:extLst>
            </p:cNvPr>
            <p:cNvPicPr>
              <a:picLocks noChangeAspect="1"/>
            </p:cNvPicPr>
            <p:nvPr/>
          </p:nvPicPr>
          <p:blipFill>
            <a:blip r:embed="rId4"/>
            <a:stretch>
              <a:fillRect/>
            </a:stretch>
          </p:blipFill>
          <p:spPr>
            <a:xfrm>
              <a:off x="1026823" y="3954790"/>
              <a:ext cx="1590897" cy="1533739"/>
            </a:xfrm>
            <a:prstGeom prst="rect">
              <a:avLst/>
            </a:prstGeom>
          </p:spPr>
        </p:pic>
        <p:sp>
          <p:nvSpPr>
            <p:cNvPr id="6" name="Rectangle: Rounded Corners 5">
              <a:extLst>
                <a:ext uri="{FF2B5EF4-FFF2-40B4-BE49-F238E27FC236}">
                  <a16:creationId xmlns:a16="http://schemas.microsoft.com/office/drawing/2014/main" id="{3F2A2A6A-4BF6-F5B9-7AFB-061210045015}"/>
                </a:ext>
              </a:extLst>
            </p:cNvPr>
            <p:cNvSpPr/>
            <p:nvPr/>
          </p:nvSpPr>
          <p:spPr>
            <a:xfrm>
              <a:off x="1026823" y="2999838"/>
              <a:ext cx="3194788" cy="675786"/>
            </a:xfrm>
            <a:prstGeom prst="roundRect">
              <a:avLst/>
            </a:prstGeom>
            <a:solidFill>
              <a:srgbClr val="FF5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67" b="1" dirty="0"/>
                <a:t>Tackling Inequalities</a:t>
              </a:r>
            </a:p>
          </p:txBody>
        </p:sp>
        <p:sp>
          <p:nvSpPr>
            <p:cNvPr id="7" name="Rectangle: Rounded Corners 6">
              <a:extLst>
                <a:ext uri="{FF2B5EF4-FFF2-40B4-BE49-F238E27FC236}">
                  <a16:creationId xmlns:a16="http://schemas.microsoft.com/office/drawing/2014/main" id="{B0175EDB-0E64-6734-4ACA-FE1DAE5591C8}"/>
                </a:ext>
              </a:extLst>
            </p:cNvPr>
            <p:cNvSpPr/>
            <p:nvPr/>
          </p:nvSpPr>
          <p:spPr>
            <a:xfrm>
              <a:off x="2617720" y="3625274"/>
              <a:ext cx="1615583" cy="2375007"/>
            </a:xfrm>
            <a:prstGeom prst="roundRect">
              <a:avLst/>
            </a:prstGeom>
            <a:noFill/>
            <a:ln>
              <a:solidFill>
                <a:srgbClr val="FF5C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67" dirty="0">
                  <a:solidFill>
                    <a:srgbClr val="FF5C39"/>
                  </a:solidFill>
                  <a:latin typeface="Calibri" panose="020F0502020204030204" pitchFamily="34" charset="0"/>
                  <a:ea typeface="Calibri" panose="020F0502020204030204" pitchFamily="34" charset="0"/>
                  <a:cs typeface="Arial" panose="020B0604020202020204" pitchFamily="34" charset="0"/>
                </a:rPr>
                <a:t>Ensuring we reach those who need it the most</a:t>
              </a:r>
              <a:endParaRPr lang="en-GB" sz="3556" b="1" dirty="0">
                <a:solidFill>
                  <a:srgbClr val="FF5C39"/>
                </a:solidFill>
              </a:endParaRPr>
            </a:p>
          </p:txBody>
        </p:sp>
      </p:grpSp>
      <p:grpSp>
        <p:nvGrpSpPr>
          <p:cNvPr id="9" name="Group 8">
            <a:extLst>
              <a:ext uri="{FF2B5EF4-FFF2-40B4-BE49-F238E27FC236}">
                <a16:creationId xmlns:a16="http://schemas.microsoft.com/office/drawing/2014/main" id="{3C916573-B0C1-655B-1E87-0F384A903EE0}"/>
              </a:ext>
            </a:extLst>
          </p:cNvPr>
          <p:cNvGrpSpPr/>
          <p:nvPr/>
        </p:nvGrpSpPr>
        <p:grpSpPr>
          <a:xfrm>
            <a:off x="5480964" y="2926973"/>
            <a:ext cx="3559479" cy="3124242"/>
            <a:chOff x="4705383" y="2999574"/>
            <a:chExt cx="3202864" cy="2811232"/>
          </a:xfrm>
        </p:grpSpPr>
        <p:pic>
          <p:nvPicPr>
            <p:cNvPr id="10" name="Picture 9" descr="A picture containing sketch, child art, cartoon, drawing&#10;&#10;Description automatically generated">
              <a:extLst>
                <a:ext uri="{FF2B5EF4-FFF2-40B4-BE49-F238E27FC236}">
                  <a16:creationId xmlns:a16="http://schemas.microsoft.com/office/drawing/2014/main" id="{61BAB271-1D47-00B5-12C5-D7E741CD83CF}"/>
                </a:ext>
              </a:extLst>
            </p:cNvPr>
            <p:cNvPicPr>
              <a:picLocks noChangeAspect="1"/>
            </p:cNvPicPr>
            <p:nvPr/>
          </p:nvPicPr>
          <p:blipFill>
            <a:blip r:embed="rId5"/>
            <a:stretch>
              <a:fillRect/>
            </a:stretch>
          </p:blipFill>
          <p:spPr>
            <a:xfrm>
              <a:off x="4833398" y="4064518"/>
              <a:ext cx="1414761" cy="1334492"/>
            </a:xfrm>
            <a:prstGeom prst="rect">
              <a:avLst/>
            </a:prstGeom>
          </p:spPr>
        </p:pic>
        <p:sp>
          <p:nvSpPr>
            <p:cNvPr id="12" name="Rectangle: Rounded Corners 11">
              <a:extLst>
                <a:ext uri="{FF2B5EF4-FFF2-40B4-BE49-F238E27FC236}">
                  <a16:creationId xmlns:a16="http://schemas.microsoft.com/office/drawing/2014/main" id="{088656C6-A59D-4432-7C68-6DCE3AE5BCF2}"/>
                </a:ext>
              </a:extLst>
            </p:cNvPr>
            <p:cNvSpPr/>
            <p:nvPr/>
          </p:nvSpPr>
          <p:spPr>
            <a:xfrm>
              <a:off x="4705383" y="2999574"/>
              <a:ext cx="3194788" cy="675786"/>
            </a:xfrm>
            <a:prstGeom prst="roundRect">
              <a:avLst/>
            </a:prstGeom>
            <a:solidFill>
              <a:srgbClr val="00B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67" b="1" dirty="0"/>
                <a:t>Youth Engagement</a:t>
              </a:r>
            </a:p>
          </p:txBody>
        </p:sp>
        <p:sp>
          <p:nvSpPr>
            <p:cNvPr id="13" name="Rectangle: Rounded Corners 12">
              <a:extLst>
                <a:ext uri="{FF2B5EF4-FFF2-40B4-BE49-F238E27FC236}">
                  <a16:creationId xmlns:a16="http://schemas.microsoft.com/office/drawing/2014/main" id="{6D92B126-20E7-6CC0-82EB-23A725F0E61C}"/>
                </a:ext>
              </a:extLst>
            </p:cNvPr>
            <p:cNvSpPr/>
            <p:nvPr/>
          </p:nvSpPr>
          <p:spPr>
            <a:xfrm>
              <a:off x="6317350" y="3675360"/>
              <a:ext cx="1590897" cy="2135446"/>
            </a:xfrm>
            <a:prstGeom prst="roundRect">
              <a:avLst/>
            </a:prstGeom>
            <a:noFill/>
            <a:ln>
              <a:solidFill>
                <a:srgbClr val="00B74F"/>
              </a:solidFill>
            </a:ln>
          </p:spPr>
          <p:style>
            <a:lnRef idx="2">
              <a:schemeClr val="accent1">
                <a:shade val="50000"/>
              </a:schemeClr>
            </a:lnRef>
            <a:fillRef idx="1">
              <a:schemeClr val="accent1"/>
            </a:fillRef>
            <a:effectRef idx="0">
              <a:schemeClr val="accent1"/>
            </a:effectRef>
            <a:fontRef idx="minor">
              <a:schemeClr val="lt1"/>
            </a:fontRef>
          </p:style>
          <p:txBody>
            <a:bodyPr lIns="40008" rIns="40008" rtlCol="0" anchor="ctr"/>
            <a:lstStyle/>
            <a:p>
              <a:pPr algn="ctr"/>
              <a:r>
                <a:rPr lang="en-GB" sz="2667" dirty="0">
                  <a:solidFill>
                    <a:srgbClr val="00B74F"/>
                  </a:solidFill>
                  <a:latin typeface="Calibri" panose="020F0502020204030204" pitchFamily="34" charset="0"/>
                  <a:ea typeface="Calibri" panose="020F0502020204030204" pitchFamily="34" charset="0"/>
                  <a:cs typeface="Arial" panose="020B0604020202020204" pitchFamily="34" charset="0"/>
                </a:rPr>
                <a:t>Involving young people in creating their offer</a:t>
              </a:r>
              <a:endParaRPr lang="en-GB" sz="4445" b="1" dirty="0">
                <a:solidFill>
                  <a:srgbClr val="00B74F"/>
                </a:solidFill>
              </a:endParaRPr>
            </a:p>
          </p:txBody>
        </p:sp>
      </p:grpSp>
      <p:grpSp>
        <p:nvGrpSpPr>
          <p:cNvPr id="14" name="Group 13">
            <a:extLst>
              <a:ext uri="{FF2B5EF4-FFF2-40B4-BE49-F238E27FC236}">
                <a16:creationId xmlns:a16="http://schemas.microsoft.com/office/drawing/2014/main" id="{8290897E-AAF0-71BB-37CE-0E49F197F98C}"/>
              </a:ext>
            </a:extLst>
          </p:cNvPr>
          <p:cNvGrpSpPr/>
          <p:nvPr/>
        </p:nvGrpSpPr>
        <p:grpSpPr>
          <a:xfrm>
            <a:off x="9890338" y="2982929"/>
            <a:ext cx="3653718" cy="3068287"/>
            <a:chOff x="8286152" y="2999574"/>
            <a:chExt cx="3287661" cy="2760883"/>
          </a:xfrm>
        </p:grpSpPr>
        <p:pic>
          <p:nvPicPr>
            <p:cNvPr id="15" name="Picture 14" descr="A picture containing clipart, circle, symbol, graphics&#10;&#10;Description automatically generated">
              <a:extLst>
                <a:ext uri="{FF2B5EF4-FFF2-40B4-BE49-F238E27FC236}">
                  <a16:creationId xmlns:a16="http://schemas.microsoft.com/office/drawing/2014/main" id="{EDE90841-8F67-0E51-25CF-7799B4B9E79B}"/>
                </a:ext>
              </a:extLst>
            </p:cNvPr>
            <p:cNvPicPr>
              <a:picLocks noChangeAspect="1"/>
            </p:cNvPicPr>
            <p:nvPr/>
          </p:nvPicPr>
          <p:blipFill>
            <a:blip r:embed="rId6"/>
            <a:stretch>
              <a:fillRect/>
            </a:stretch>
          </p:blipFill>
          <p:spPr>
            <a:xfrm>
              <a:off x="8286152" y="4139023"/>
              <a:ext cx="1552792" cy="1238423"/>
            </a:xfrm>
            <a:prstGeom prst="rect">
              <a:avLst/>
            </a:prstGeom>
          </p:spPr>
        </p:pic>
        <p:sp>
          <p:nvSpPr>
            <p:cNvPr id="16" name="Rectangle: Rounded Corners 15">
              <a:extLst>
                <a:ext uri="{FF2B5EF4-FFF2-40B4-BE49-F238E27FC236}">
                  <a16:creationId xmlns:a16="http://schemas.microsoft.com/office/drawing/2014/main" id="{6E6814CF-7527-D6B9-890C-7848EEFA14F5}"/>
                </a:ext>
              </a:extLst>
            </p:cNvPr>
            <p:cNvSpPr/>
            <p:nvPr/>
          </p:nvSpPr>
          <p:spPr>
            <a:xfrm>
              <a:off x="8367333" y="2999574"/>
              <a:ext cx="3194788" cy="675786"/>
            </a:xfrm>
            <a:prstGeom prst="roundRect">
              <a:avLst/>
            </a:prstGeom>
            <a:solidFill>
              <a:srgbClr val="E31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67" b="1" dirty="0"/>
                <a:t>Physical Literacy</a:t>
              </a:r>
            </a:p>
          </p:txBody>
        </p:sp>
        <p:sp>
          <p:nvSpPr>
            <p:cNvPr id="17" name="Rectangle: Rounded Corners 16">
              <a:extLst>
                <a:ext uri="{FF2B5EF4-FFF2-40B4-BE49-F238E27FC236}">
                  <a16:creationId xmlns:a16="http://schemas.microsoft.com/office/drawing/2014/main" id="{07689A85-B3EA-5F19-D97A-811E4DB4B3C7}"/>
                </a:ext>
              </a:extLst>
            </p:cNvPr>
            <p:cNvSpPr/>
            <p:nvPr/>
          </p:nvSpPr>
          <p:spPr>
            <a:xfrm>
              <a:off x="9875520" y="3625011"/>
              <a:ext cx="1698293" cy="2135446"/>
            </a:xfrm>
            <a:prstGeom prst="roundRect">
              <a:avLst/>
            </a:prstGeom>
            <a:noFill/>
            <a:ln>
              <a:solidFill>
                <a:srgbClr val="E31C79"/>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667" dirty="0">
                  <a:solidFill>
                    <a:srgbClr val="E31C79"/>
                  </a:solidFill>
                  <a:latin typeface="Calibri" panose="020F0502020204030204" pitchFamily="34" charset="0"/>
                  <a:ea typeface="Calibri" panose="020F0502020204030204" pitchFamily="34" charset="0"/>
                  <a:cs typeface="Arial" panose="020B0604020202020204" pitchFamily="34" charset="0"/>
                </a:rPr>
                <a:t>Creating positive experiences</a:t>
              </a:r>
              <a:endParaRPr lang="en-GB" sz="4445" b="1" dirty="0">
                <a:solidFill>
                  <a:srgbClr val="E31C79"/>
                </a:solidFill>
              </a:endParaRPr>
            </a:p>
          </p:txBody>
        </p:sp>
      </p:grpSp>
    </p:spTree>
    <p:extLst>
      <p:ext uri="{BB962C8B-B14F-4D97-AF65-F5344CB8AC3E}">
        <p14:creationId xmlns:p14="http://schemas.microsoft.com/office/powerpoint/2010/main" val="407301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DC630F-ED91-BB40-A5F0-C2C0D8656DD0}"/>
              </a:ext>
            </a:extLst>
          </p:cNvPr>
          <p:cNvPicPr>
            <a:picLocks noChangeAspect="1"/>
          </p:cNvPicPr>
          <p:nvPr/>
        </p:nvPicPr>
        <p:blipFill>
          <a:blip r:embed="rId2"/>
          <a:stretch>
            <a:fillRect/>
          </a:stretch>
        </p:blipFill>
        <p:spPr>
          <a:xfrm>
            <a:off x="-1" y="-111511"/>
            <a:ext cx="15238413" cy="1901420"/>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FCB3A704-3CA1-A54B-AC34-59284F9034C3}"/>
              </a:ext>
            </a:extLst>
          </p:cNvPr>
          <p:cNvPicPr>
            <a:picLocks noChangeAspect="1"/>
          </p:cNvPicPr>
          <p:nvPr/>
        </p:nvPicPr>
        <p:blipFill>
          <a:blip r:embed="rId3"/>
          <a:stretch>
            <a:fillRect/>
          </a:stretch>
        </p:blipFill>
        <p:spPr>
          <a:xfrm>
            <a:off x="497876" y="342534"/>
            <a:ext cx="3225971" cy="1523375"/>
          </a:xfrm>
          <a:prstGeom prst="rect">
            <a:avLst/>
          </a:prstGeom>
        </p:spPr>
      </p:pic>
      <p:sp>
        <p:nvSpPr>
          <p:cNvPr id="15" name="Rectangle 14">
            <a:extLst>
              <a:ext uri="{FF2B5EF4-FFF2-40B4-BE49-F238E27FC236}">
                <a16:creationId xmlns:a16="http://schemas.microsoft.com/office/drawing/2014/main" id="{DDE1E3A6-2032-A240-8FC1-87963F509381}"/>
              </a:ext>
            </a:extLst>
          </p:cNvPr>
          <p:cNvSpPr/>
          <p:nvPr/>
        </p:nvSpPr>
        <p:spPr>
          <a:xfrm>
            <a:off x="-17630" y="5799909"/>
            <a:ext cx="15256042" cy="1834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text, device, gauge&#10;&#10;Description automatically generated">
            <a:extLst>
              <a:ext uri="{FF2B5EF4-FFF2-40B4-BE49-F238E27FC236}">
                <a16:creationId xmlns:a16="http://schemas.microsoft.com/office/drawing/2014/main" id="{09ACBFCA-E0DB-AC48-81DC-0B73D3E40148}"/>
              </a:ext>
            </a:extLst>
          </p:cNvPr>
          <p:cNvPicPr>
            <a:picLocks noChangeAspect="1"/>
          </p:cNvPicPr>
          <p:nvPr/>
        </p:nvPicPr>
        <p:blipFill>
          <a:blip r:embed="rId4"/>
          <a:stretch>
            <a:fillRect/>
          </a:stretch>
        </p:blipFill>
        <p:spPr>
          <a:xfrm>
            <a:off x="1384663" y="5612110"/>
            <a:ext cx="12678094" cy="2290848"/>
          </a:xfrm>
          <a:prstGeom prst="rect">
            <a:avLst/>
          </a:prstGeom>
        </p:spPr>
      </p:pic>
      <p:sp>
        <p:nvSpPr>
          <p:cNvPr id="20" name="TextBox 19">
            <a:extLst>
              <a:ext uri="{FF2B5EF4-FFF2-40B4-BE49-F238E27FC236}">
                <a16:creationId xmlns:a16="http://schemas.microsoft.com/office/drawing/2014/main" id="{41120B9B-093B-254A-9EBD-90EF5F511053}"/>
              </a:ext>
            </a:extLst>
          </p:cNvPr>
          <p:cNvSpPr txBox="1"/>
          <p:nvPr/>
        </p:nvSpPr>
        <p:spPr>
          <a:xfrm>
            <a:off x="487327" y="2058915"/>
            <a:ext cx="14472766" cy="3939540"/>
          </a:xfrm>
          <a:prstGeom prst="rect">
            <a:avLst/>
          </a:prstGeom>
          <a:noFill/>
        </p:spPr>
        <p:txBody>
          <a:bodyPr wrap="square" rtlCol="0">
            <a:spAutoFit/>
          </a:bodyPr>
          <a:lstStyle/>
          <a:p>
            <a:r>
              <a:rPr lang="en-GB" sz="2500" spc="-30" dirty="0">
                <a:highlight>
                  <a:srgbClr val="FFFFFE"/>
                </a:highlight>
                <a:latin typeface="Arial" panose="020B0604020202020204" pitchFamily="34" charset="0"/>
                <a:cs typeface="Arial" panose="020B0604020202020204" pitchFamily="34" charset="0"/>
              </a:rPr>
              <a:t>This </a:t>
            </a:r>
            <a:r>
              <a:rPr lang="en-GB" sz="2500" spc="-30" dirty="0" smtClean="0">
                <a:highlight>
                  <a:srgbClr val="FFFFFE"/>
                </a:highlight>
                <a:latin typeface="Arial" panose="020B0604020202020204" pitchFamily="34" charset="0"/>
                <a:cs typeface="Arial" panose="020B0604020202020204" pitchFamily="34" charset="0"/>
              </a:rPr>
              <a:t>presentation </a:t>
            </a:r>
            <a:r>
              <a:rPr lang="en-GB" sz="2500" spc="-30" dirty="0">
                <a:highlight>
                  <a:srgbClr val="FFFFFE"/>
                </a:highlight>
                <a:latin typeface="Arial" panose="020B0604020202020204" pitchFamily="34" charset="0"/>
                <a:cs typeface="Arial" panose="020B0604020202020204" pitchFamily="34" charset="0"/>
              </a:rPr>
              <a:t>will support you to increase physical activity throughout the school day to boost health and academic achievement for your students.</a:t>
            </a:r>
          </a:p>
          <a:p>
            <a:r>
              <a:rPr lang="en-GB" sz="2500" spc="-30" dirty="0">
                <a:highlight>
                  <a:srgbClr val="FFFFFE"/>
                </a:highlight>
                <a:latin typeface="Arial" panose="020B0604020202020204" pitchFamily="34" charset="0"/>
                <a:cs typeface="Arial" panose="020B0604020202020204" pitchFamily="34" charset="0"/>
              </a:rPr>
              <a:t>We </a:t>
            </a:r>
            <a:r>
              <a:rPr lang="en-GB" sz="2500" spc="-30" dirty="0" smtClean="0">
                <a:highlight>
                  <a:srgbClr val="FFFFFE"/>
                </a:highlight>
                <a:latin typeface="Arial" panose="020B0604020202020204" pitchFamily="34" charset="0"/>
                <a:cs typeface="Arial" panose="020B0604020202020204" pitchFamily="34" charset="0"/>
              </a:rPr>
              <a:t>will </a:t>
            </a:r>
            <a:r>
              <a:rPr lang="en-GB" sz="2500" spc="-30" dirty="0">
                <a:highlight>
                  <a:srgbClr val="FFFFFE"/>
                </a:highlight>
                <a:latin typeface="Arial" panose="020B0604020202020204" pitchFamily="34" charset="0"/>
                <a:cs typeface="Arial" panose="020B0604020202020204" pitchFamily="34" charset="0"/>
              </a:rPr>
              <a:t>look at how schools can</a:t>
            </a:r>
            <a:r>
              <a:rPr lang="en-GB" sz="2500" spc="-30" dirty="0" smtClean="0">
                <a:highlight>
                  <a:srgbClr val="FFFFFE"/>
                </a:highlight>
                <a:latin typeface="Arial" panose="020B0604020202020204" pitchFamily="34" charset="0"/>
                <a:cs typeface="Arial" panose="020B0604020202020204" pitchFamily="34" charset="0"/>
              </a:rPr>
              <a:t>:</a:t>
            </a:r>
          </a:p>
          <a:p>
            <a:endParaRPr lang="en-GB" sz="2500" spc="-30" dirty="0">
              <a:highlight>
                <a:srgbClr val="FFFFFE"/>
              </a:highlight>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500" spc="-30" dirty="0" smtClean="0">
                <a:highlight>
                  <a:srgbClr val="FFFFFE"/>
                </a:highlight>
                <a:latin typeface="Arial" panose="020B0604020202020204" pitchFamily="34" charset="0"/>
                <a:cs typeface="Arial" panose="020B0604020202020204" pitchFamily="34" charset="0"/>
              </a:rPr>
              <a:t>meet </a:t>
            </a:r>
            <a:r>
              <a:rPr lang="en-GB" sz="2500" spc="-30" dirty="0">
                <a:highlight>
                  <a:srgbClr val="FFFFFE"/>
                </a:highlight>
                <a:latin typeface="Arial" panose="020B0604020202020204" pitchFamily="34" charset="0"/>
                <a:cs typeface="Arial" panose="020B0604020202020204" pitchFamily="34" charset="0"/>
              </a:rPr>
              <a:t>the requirements of the government’s childhood obesity </a:t>
            </a:r>
            <a:r>
              <a:rPr lang="en-GB" sz="2500" spc="-30" dirty="0" smtClean="0">
                <a:highlight>
                  <a:srgbClr val="FFFFFE"/>
                </a:highlight>
                <a:latin typeface="Arial" panose="020B0604020202020204" pitchFamily="34" charset="0"/>
                <a:cs typeface="Arial" panose="020B0604020202020204" pitchFamily="34" charset="0"/>
              </a:rPr>
              <a:t>plan</a:t>
            </a:r>
          </a:p>
          <a:p>
            <a:endParaRPr lang="en-GB" sz="2500" spc="-30" dirty="0">
              <a:highlight>
                <a:srgbClr val="FFFFFE"/>
              </a:highlight>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500" spc="-30" dirty="0" smtClean="0">
                <a:highlight>
                  <a:srgbClr val="FFFFFE"/>
                </a:highlight>
                <a:latin typeface="Arial" panose="020B0604020202020204" pitchFamily="34" charset="0"/>
                <a:cs typeface="Arial" panose="020B0604020202020204" pitchFamily="34" charset="0"/>
              </a:rPr>
              <a:t>develop </a:t>
            </a:r>
            <a:r>
              <a:rPr lang="en-GB" sz="2500" spc="-30" dirty="0">
                <a:highlight>
                  <a:srgbClr val="FFFFFE"/>
                </a:highlight>
                <a:latin typeface="Arial" panose="020B0604020202020204" pitchFamily="34" charset="0"/>
                <a:cs typeface="Arial" panose="020B0604020202020204" pitchFamily="34" charset="0"/>
              </a:rPr>
              <a:t>your understanding of the evidence and research underpinning active approaches in </a:t>
            </a:r>
            <a:r>
              <a:rPr lang="en-GB" sz="2500" spc="-30" dirty="0" smtClean="0">
                <a:highlight>
                  <a:srgbClr val="FFFFFE"/>
                </a:highlight>
                <a:latin typeface="Arial" panose="020B0604020202020204" pitchFamily="34" charset="0"/>
                <a:cs typeface="Arial" panose="020B0604020202020204" pitchFamily="34" charset="0"/>
              </a:rPr>
              <a:t>schools</a:t>
            </a:r>
          </a:p>
          <a:p>
            <a:endParaRPr lang="en-GB" sz="2500" spc="-30" dirty="0">
              <a:highlight>
                <a:srgbClr val="FFFFFE"/>
              </a:highlight>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500" spc="-30" dirty="0" smtClean="0">
                <a:highlight>
                  <a:srgbClr val="FFFFFE"/>
                </a:highlight>
                <a:latin typeface="Arial" panose="020B0604020202020204" pitchFamily="34" charset="0"/>
                <a:cs typeface="Arial" panose="020B0604020202020204" pitchFamily="34" charset="0"/>
              </a:rPr>
              <a:t>explore </a:t>
            </a:r>
            <a:r>
              <a:rPr lang="en-GB" sz="2500" spc="-30" dirty="0">
                <a:highlight>
                  <a:srgbClr val="FFFFFE"/>
                </a:highlight>
                <a:latin typeface="Arial" panose="020B0604020202020204" pitchFamily="34" charset="0"/>
                <a:cs typeface="Arial" panose="020B0604020202020204" pitchFamily="34" charset="0"/>
              </a:rPr>
              <a:t>solutions to boost wellbeing and achievement by building in active minutes of physical activity into the whole school day and influencing active minutes beyond the school day</a:t>
            </a:r>
            <a:r>
              <a:rPr lang="en-GB" sz="2500" spc="-30" dirty="0" smtClean="0">
                <a:highlight>
                  <a:srgbClr val="FFFFFE"/>
                </a:highlight>
                <a:latin typeface="Arial" panose="020B0604020202020204" pitchFamily="34" charset="0"/>
                <a:cs typeface="Arial" panose="020B0604020202020204" pitchFamily="34" charset="0"/>
              </a:rPr>
              <a:t>.</a:t>
            </a:r>
          </a:p>
        </p:txBody>
      </p:sp>
      <p:sp>
        <p:nvSpPr>
          <p:cNvPr id="27" name="TextBox 26">
            <a:extLst>
              <a:ext uri="{FF2B5EF4-FFF2-40B4-BE49-F238E27FC236}">
                <a16:creationId xmlns:a16="http://schemas.microsoft.com/office/drawing/2014/main" id="{E3D193EF-79DD-3543-B43B-DDBEE1653819}"/>
              </a:ext>
            </a:extLst>
          </p:cNvPr>
          <p:cNvSpPr txBox="1"/>
          <p:nvPr/>
        </p:nvSpPr>
        <p:spPr>
          <a:xfrm>
            <a:off x="3904603" y="595556"/>
            <a:ext cx="10615663" cy="900246"/>
          </a:xfrm>
          <a:prstGeom prst="rect">
            <a:avLst/>
          </a:prstGeom>
          <a:noFill/>
        </p:spPr>
        <p:txBody>
          <a:bodyPr wrap="none" rtlCol="0">
            <a:spAutoFit/>
          </a:bodyPr>
          <a:lstStyle/>
          <a:p>
            <a:pPr>
              <a:lnSpc>
                <a:spcPts val="6320"/>
              </a:lnSpc>
            </a:pPr>
            <a:r>
              <a:rPr lang="en-GB" sz="5400" b="1" spc="-30" dirty="0">
                <a:solidFill>
                  <a:srgbClr val="E8308A"/>
                </a:solidFill>
                <a:highlight>
                  <a:srgbClr val="FFFFFE"/>
                </a:highlight>
                <a:latin typeface="Arial" panose="020B0604020202020204" pitchFamily="34" charset="0"/>
                <a:cs typeface="Arial" panose="020B0604020202020204" pitchFamily="34" charset="0"/>
              </a:rPr>
              <a:t>Physical Activity within Schools</a:t>
            </a:r>
            <a:endParaRPr lang="en-GB" sz="5400" spc="-30" dirty="0">
              <a:solidFill>
                <a:srgbClr val="E8308A"/>
              </a:solidFill>
              <a:highlight>
                <a:srgbClr val="FFFFFE"/>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73551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ass, person, outdoor, sport&#10;&#10;Description automatically generated">
            <a:extLst>
              <a:ext uri="{FF2B5EF4-FFF2-40B4-BE49-F238E27FC236}">
                <a16:creationId xmlns:a16="http://schemas.microsoft.com/office/drawing/2014/main" id="{1A01470A-486F-0A48-BCA1-66656B8BF3EB}"/>
              </a:ext>
            </a:extLst>
          </p:cNvPr>
          <p:cNvPicPr>
            <a:picLocks noChangeAspect="1"/>
          </p:cNvPicPr>
          <p:nvPr/>
        </p:nvPicPr>
        <p:blipFill rotWithShape="1">
          <a:blip r:embed="rId2"/>
          <a:srcRect l="17793" t="23819" r="14482" b="25342"/>
          <a:stretch/>
        </p:blipFill>
        <p:spPr>
          <a:xfrm>
            <a:off x="1" y="0"/>
            <a:ext cx="15238412" cy="7621588"/>
          </a:xfrm>
          <a:prstGeom prst="rect">
            <a:avLst/>
          </a:prstGeom>
        </p:spPr>
      </p:pic>
      <p:pic>
        <p:nvPicPr>
          <p:cNvPr id="3" name="Picture 2">
            <a:extLst>
              <a:ext uri="{FF2B5EF4-FFF2-40B4-BE49-F238E27FC236}">
                <a16:creationId xmlns:a16="http://schemas.microsoft.com/office/drawing/2014/main" id="{D4BC7469-A4B1-8B4C-8727-03F60970CD4F}"/>
              </a:ext>
            </a:extLst>
          </p:cNvPr>
          <p:cNvPicPr>
            <a:picLocks noChangeAspect="1"/>
          </p:cNvPicPr>
          <p:nvPr/>
        </p:nvPicPr>
        <p:blipFill>
          <a:blip r:embed="rId3"/>
          <a:stretch>
            <a:fillRect/>
          </a:stretch>
        </p:blipFill>
        <p:spPr>
          <a:xfrm>
            <a:off x="-1" y="0"/>
            <a:ext cx="15238413" cy="7619207"/>
          </a:xfrm>
          <a:prstGeom prst="rect">
            <a:avLst/>
          </a:prstGeom>
        </p:spPr>
      </p:pic>
      <p:pic>
        <p:nvPicPr>
          <p:cNvPr id="9" name="Picture 8" descr="A picture containing text, device, gauge&#10;&#10;Description automatically generated">
            <a:extLst>
              <a:ext uri="{FF2B5EF4-FFF2-40B4-BE49-F238E27FC236}">
                <a16:creationId xmlns:a16="http://schemas.microsoft.com/office/drawing/2014/main" id="{C25801BB-EB6D-754B-BDD5-F15EC0E56286}"/>
              </a:ext>
            </a:extLst>
          </p:cNvPr>
          <p:cNvPicPr>
            <a:picLocks noChangeAspect="1"/>
          </p:cNvPicPr>
          <p:nvPr/>
        </p:nvPicPr>
        <p:blipFill>
          <a:blip r:embed="rId4"/>
          <a:stretch>
            <a:fillRect/>
          </a:stretch>
        </p:blipFill>
        <p:spPr>
          <a:xfrm>
            <a:off x="5037853" y="5851423"/>
            <a:ext cx="10331190" cy="1866778"/>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FCB3A704-3CA1-A54B-AC34-59284F9034C3}"/>
              </a:ext>
            </a:extLst>
          </p:cNvPr>
          <p:cNvPicPr>
            <a:picLocks noChangeAspect="1"/>
          </p:cNvPicPr>
          <p:nvPr/>
        </p:nvPicPr>
        <p:blipFill>
          <a:blip r:embed="rId5"/>
          <a:stretch>
            <a:fillRect/>
          </a:stretch>
        </p:blipFill>
        <p:spPr>
          <a:xfrm>
            <a:off x="339634" y="200922"/>
            <a:ext cx="3225971" cy="1523375"/>
          </a:xfrm>
          <a:prstGeom prst="rect">
            <a:avLst/>
          </a:prstGeom>
        </p:spPr>
      </p:pic>
      <p:sp>
        <p:nvSpPr>
          <p:cNvPr id="7" name="TextBox 6">
            <a:extLst>
              <a:ext uri="{FF2B5EF4-FFF2-40B4-BE49-F238E27FC236}">
                <a16:creationId xmlns:a16="http://schemas.microsoft.com/office/drawing/2014/main" id="{7EED4553-DD67-C642-9F17-670E1BD57957}"/>
              </a:ext>
            </a:extLst>
          </p:cNvPr>
          <p:cNvSpPr txBox="1"/>
          <p:nvPr/>
        </p:nvSpPr>
        <p:spPr>
          <a:xfrm>
            <a:off x="586325" y="2273568"/>
            <a:ext cx="8657883" cy="3426579"/>
          </a:xfrm>
          <a:prstGeom prst="rect">
            <a:avLst/>
          </a:prstGeom>
          <a:solidFill>
            <a:schemeClr val="bg1"/>
          </a:solidFill>
        </p:spPr>
        <p:txBody>
          <a:bodyPr wrap="square" rtlCol="0">
            <a:spAutoFit/>
          </a:bodyPr>
          <a:lstStyle/>
          <a:p>
            <a:pPr>
              <a:lnSpc>
                <a:spcPts val="5200"/>
              </a:lnSpc>
            </a:pPr>
            <a:r>
              <a:rPr lang="en-GB" sz="2800" b="1" spc="-30" dirty="0">
                <a:highlight>
                  <a:srgbClr val="FFFFFE"/>
                </a:highlight>
                <a:latin typeface="Arial" panose="020B0604020202020204" pitchFamily="34" charset="0"/>
                <a:cs typeface="Arial" panose="020B0604020202020204" pitchFamily="34" charset="0"/>
              </a:rPr>
              <a:t>Schools want their pupils to be happier, healthier and more successful </a:t>
            </a:r>
            <a:r>
              <a:rPr lang="en-GB" sz="2800" b="1" spc="-30" dirty="0" smtClean="0">
                <a:highlight>
                  <a:srgbClr val="FFFFFE"/>
                </a:highlight>
                <a:latin typeface="Arial" panose="020B0604020202020204" pitchFamily="34" charset="0"/>
                <a:cs typeface="Arial" panose="020B0604020202020204" pitchFamily="34" charset="0"/>
              </a:rPr>
              <a:t>learners</a:t>
            </a:r>
            <a:endParaRPr lang="en-GB" sz="2800" b="1" spc="-30" dirty="0">
              <a:highlight>
                <a:srgbClr val="FFFFFE"/>
              </a:highlight>
              <a:latin typeface="Arial" panose="020B0604020202020204" pitchFamily="34" charset="0"/>
              <a:cs typeface="Arial" panose="020B0604020202020204" pitchFamily="34" charset="0"/>
            </a:endParaRPr>
          </a:p>
          <a:p>
            <a:pPr>
              <a:lnSpc>
                <a:spcPts val="5200"/>
              </a:lnSpc>
            </a:pPr>
            <a:r>
              <a:rPr lang="en-GB" sz="2800" b="1" spc="-30" dirty="0">
                <a:highlight>
                  <a:srgbClr val="FFFFFE"/>
                </a:highlight>
                <a:latin typeface="Arial" panose="020B0604020202020204" pitchFamily="34" charset="0"/>
                <a:cs typeface="Arial" panose="020B0604020202020204" pitchFamily="34" charset="0"/>
              </a:rPr>
              <a:t>BUT</a:t>
            </a:r>
            <a:r>
              <a:rPr lang="en-GB" sz="2800" b="1" spc="-30" dirty="0" smtClean="0">
                <a:highlight>
                  <a:srgbClr val="FFFFFE"/>
                </a:highlight>
                <a:latin typeface="Arial" panose="020B0604020202020204" pitchFamily="34" charset="0"/>
                <a:cs typeface="Arial" panose="020B0604020202020204" pitchFamily="34" charset="0"/>
              </a:rPr>
              <a:t>…</a:t>
            </a:r>
            <a:endParaRPr lang="en-GB" sz="2800" b="1" spc="-30" dirty="0">
              <a:highlight>
                <a:srgbClr val="FFFFFE"/>
              </a:highlight>
              <a:latin typeface="Arial" panose="020B0604020202020204" pitchFamily="34" charset="0"/>
              <a:cs typeface="Arial" panose="020B0604020202020204" pitchFamily="34" charset="0"/>
            </a:endParaRPr>
          </a:p>
          <a:p>
            <a:pPr>
              <a:lnSpc>
                <a:spcPts val="5200"/>
              </a:lnSpc>
            </a:pPr>
            <a:r>
              <a:rPr lang="en-GB" sz="2800" b="1" spc="-30" dirty="0">
                <a:highlight>
                  <a:srgbClr val="FFFFFE"/>
                </a:highlight>
                <a:latin typeface="Arial" panose="020B0604020202020204" pitchFamily="34" charset="0"/>
                <a:cs typeface="Arial" panose="020B0604020202020204" pitchFamily="34" charset="0"/>
              </a:rPr>
              <a:t>At the moment, they are largely judged on their pupils’ short term success as learners</a:t>
            </a:r>
          </a:p>
        </p:txBody>
      </p:sp>
      <p:sp>
        <p:nvSpPr>
          <p:cNvPr id="10" name="Title 1">
            <a:extLst>
              <a:ext uri="{FF2B5EF4-FFF2-40B4-BE49-F238E27FC236}">
                <a16:creationId xmlns:a16="http://schemas.microsoft.com/office/drawing/2014/main" id="{48AC3BB7-FF41-4848-9999-E2B52892033C}"/>
              </a:ext>
            </a:extLst>
          </p:cNvPr>
          <p:cNvSpPr txBox="1">
            <a:spLocks/>
          </p:cNvSpPr>
          <p:nvPr/>
        </p:nvSpPr>
        <p:spPr>
          <a:xfrm>
            <a:off x="4307596" y="474003"/>
            <a:ext cx="5596568" cy="132556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latin typeface="Arial" charset="0"/>
                <a:ea typeface="Arial" charset="0"/>
                <a:cs typeface="Arial" charset="0"/>
              </a:rPr>
              <a:t>A ‘win:win’ scenario</a:t>
            </a:r>
          </a:p>
        </p:txBody>
      </p:sp>
    </p:spTree>
    <p:extLst>
      <p:ext uri="{BB962C8B-B14F-4D97-AF65-F5344CB8AC3E}">
        <p14:creationId xmlns:p14="http://schemas.microsoft.com/office/powerpoint/2010/main" val="239931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girls playing hockey&#10;&#10;Description automatically generated with low confidence">
            <a:extLst>
              <a:ext uri="{FF2B5EF4-FFF2-40B4-BE49-F238E27FC236}">
                <a16:creationId xmlns:a16="http://schemas.microsoft.com/office/drawing/2014/main" id="{430B5E75-7929-DF40-8DA5-F562D9DC94E6}"/>
              </a:ext>
            </a:extLst>
          </p:cNvPr>
          <p:cNvPicPr>
            <a:picLocks noChangeAspect="1"/>
          </p:cNvPicPr>
          <p:nvPr/>
        </p:nvPicPr>
        <p:blipFill rotWithShape="1">
          <a:blip r:embed="rId2"/>
          <a:srcRect t="24984" b="-8"/>
          <a:stretch/>
        </p:blipFill>
        <p:spPr>
          <a:xfrm>
            <a:off x="0" y="0"/>
            <a:ext cx="15238413" cy="7621588"/>
          </a:xfrm>
          <a:prstGeom prst="rect">
            <a:avLst/>
          </a:prstGeom>
        </p:spPr>
      </p:pic>
      <p:pic>
        <p:nvPicPr>
          <p:cNvPr id="9" name="Picture 8">
            <a:extLst>
              <a:ext uri="{FF2B5EF4-FFF2-40B4-BE49-F238E27FC236}">
                <a16:creationId xmlns:a16="http://schemas.microsoft.com/office/drawing/2014/main" id="{1CCD5C20-E325-604E-9BF4-54FF28AC3B8C}"/>
              </a:ext>
            </a:extLst>
          </p:cNvPr>
          <p:cNvPicPr>
            <a:picLocks noChangeAspect="1"/>
          </p:cNvPicPr>
          <p:nvPr/>
        </p:nvPicPr>
        <p:blipFill>
          <a:blip r:embed="rId3"/>
          <a:stretch>
            <a:fillRect/>
          </a:stretch>
        </p:blipFill>
        <p:spPr>
          <a:xfrm>
            <a:off x="-17631" y="794"/>
            <a:ext cx="11047751" cy="6743286"/>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FCB3A704-3CA1-A54B-AC34-59284F9034C3}"/>
              </a:ext>
            </a:extLst>
          </p:cNvPr>
          <p:cNvPicPr>
            <a:picLocks noChangeAspect="1"/>
          </p:cNvPicPr>
          <p:nvPr/>
        </p:nvPicPr>
        <p:blipFill>
          <a:blip r:embed="rId4"/>
          <a:stretch>
            <a:fillRect/>
          </a:stretch>
        </p:blipFill>
        <p:spPr>
          <a:xfrm>
            <a:off x="338081" y="177666"/>
            <a:ext cx="3225971" cy="1523375"/>
          </a:xfrm>
          <a:prstGeom prst="rect">
            <a:avLst/>
          </a:prstGeom>
        </p:spPr>
      </p:pic>
      <p:sp>
        <p:nvSpPr>
          <p:cNvPr id="15" name="Rectangle 14">
            <a:extLst>
              <a:ext uri="{FF2B5EF4-FFF2-40B4-BE49-F238E27FC236}">
                <a16:creationId xmlns:a16="http://schemas.microsoft.com/office/drawing/2014/main" id="{DDE1E3A6-2032-A240-8FC1-87963F509381}"/>
              </a:ext>
            </a:extLst>
          </p:cNvPr>
          <p:cNvSpPr/>
          <p:nvPr/>
        </p:nvSpPr>
        <p:spPr>
          <a:xfrm>
            <a:off x="-17630" y="5799909"/>
            <a:ext cx="15256042" cy="1834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text, device, gauge&#10;&#10;Description automatically generated">
            <a:extLst>
              <a:ext uri="{FF2B5EF4-FFF2-40B4-BE49-F238E27FC236}">
                <a16:creationId xmlns:a16="http://schemas.microsoft.com/office/drawing/2014/main" id="{09ACBFCA-E0DB-AC48-81DC-0B73D3E40148}"/>
              </a:ext>
            </a:extLst>
          </p:cNvPr>
          <p:cNvPicPr>
            <a:picLocks noChangeAspect="1"/>
          </p:cNvPicPr>
          <p:nvPr/>
        </p:nvPicPr>
        <p:blipFill>
          <a:blip r:embed="rId5"/>
          <a:stretch>
            <a:fillRect/>
          </a:stretch>
        </p:blipFill>
        <p:spPr>
          <a:xfrm>
            <a:off x="1384663" y="5612110"/>
            <a:ext cx="12678094" cy="2290848"/>
          </a:xfrm>
          <a:prstGeom prst="rect">
            <a:avLst/>
          </a:prstGeom>
        </p:spPr>
      </p:pic>
      <p:sp>
        <p:nvSpPr>
          <p:cNvPr id="27" name="TextBox 26">
            <a:extLst>
              <a:ext uri="{FF2B5EF4-FFF2-40B4-BE49-F238E27FC236}">
                <a16:creationId xmlns:a16="http://schemas.microsoft.com/office/drawing/2014/main" id="{FCED5B27-F8A1-E846-9EBA-2D2479386D14}"/>
              </a:ext>
            </a:extLst>
          </p:cNvPr>
          <p:cNvSpPr txBox="1"/>
          <p:nvPr/>
        </p:nvSpPr>
        <p:spPr>
          <a:xfrm>
            <a:off x="338081" y="1651438"/>
            <a:ext cx="9219277" cy="4580741"/>
          </a:xfrm>
          <a:prstGeom prst="rect">
            <a:avLst/>
          </a:prstGeom>
          <a:solidFill>
            <a:schemeClr val="bg1"/>
          </a:solidFill>
        </p:spPr>
        <p:txBody>
          <a:bodyPr wrap="square" rtlCol="0">
            <a:spAutoFit/>
          </a:bodyPr>
          <a:lstStyle/>
          <a:p>
            <a:pPr>
              <a:lnSpc>
                <a:spcPts val="5000"/>
              </a:lnSpc>
            </a:pPr>
            <a:r>
              <a:rPr lang="en-GB" sz="2400" spc="-30" dirty="0">
                <a:solidFill>
                  <a:srgbClr val="00A647"/>
                </a:solidFill>
                <a:highlight>
                  <a:srgbClr val="FFFFFE"/>
                </a:highlight>
                <a:latin typeface="Arial" panose="020B0604020202020204" pitchFamily="34" charset="0"/>
                <a:cs typeface="Arial" panose="020B0604020202020204" pitchFamily="34" charset="0"/>
              </a:rPr>
              <a:t>- </a:t>
            </a:r>
            <a:r>
              <a:rPr lang="en-GB" sz="2400" spc="-30" dirty="0">
                <a:highlight>
                  <a:srgbClr val="FFFFFE"/>
                </a:highlight>
                <a:latin typeface="Arial" panose="020B0604020202020204" pitchFamily="34" charset="0"/>
                <a:cs typeface="Arial" panose="020B0604020202020204" pitchFamily="34" charset="0"/>
              </a:rPr>
              <a:t>Nearly a third of children aged 2 to 15 are overweight or obese.</a:t>
            </a:r>
          </a:p>
          <a:p>
            <a:pPr>
              <a:lnSpc>
                <a:spcPts val="5000"/>
              </a:lnSpc>
            </a:pPr>
            <a:r>
              <a:rPr lang="en-GB" sz="2400" spc="-30" dirty="0">
                <a:highlight>
                  <a:srgbClr val="FFFFFE"/>
                </a:highlight>
                <a:latin typeface="Arial" panose="020B0604020202020204" pitchFamily="34" charset="0"/>
                <a:cs typeface="Arial" panose="020B0604020202020204" pitchFamily="34" charset="0"/>
              </a:rPr>
              <a:t>- Younger generations are becoming obese at earlier ages and staying obese for longer.</a:t>
            </a:r>
          </a:p>
          <a:p>
            <a:pPr>
              <a:lnSpc>
                <a:spcPts val="5000"/>
              </a:lnSpc>
            </a:pPr>
            <a:r>
              <a:rPr lang="en-GB" sz="2400" spc="-30" dirty="0">
                <a:highlight>
                  <a:srgbClr val="FFFFFE"/>
                </a:highlight>
                <a:latin typeface="Arial" panose="020B0604020202020204" pitchFamily="34" charset="0"/>
                <a:cs typeface="Arial" panose="020B0604020202020204" pitchFamily="34" charset="0"/>
              </a:rPr>
              <a:t>- Mental Health concerns are sky-rocketing.</a:t>
            </a:r>
          </a:p>
          <a:p>
            <a:pPr>
              <a:lnSpc>
                <a:spcPts val="5000"/>
              </a:lnSpc>
            </a:pPr>
            <a:r>
              <a:rPr lang="en-GB" sz="2400" spc="-30" dirty="0">
                <a:highlight>
                  <a:srgbClr val="FFFFFE"/>
                </a:highlight>
                <a:latin typeface="Arial" panose="020B0604020202020204" pitchFamily="34" charset="0"/>
                <a:cs typeface="Arial" panose="020B0604020202020204" pitchFamily="34" charset="0"/>
              </a:rPr>
              <a:t>- Physical activity participation rates continue to fall short of the </a:t>
            </a:r>
            <a:r>
              <a:rPr lang="en-GB" sz="2400" spc="-30" dirty="0" smtClean="0">
                <a:highlight>
                  <a:srgbClr val="FFFFFE"/>
                </a:highlight>
                <a:latin typeface="Arial" panose="020B0604020202020204" pitchFamily="34" charset="0"/>
                <a:cs typeface="Arial" panose="020B0604020202020204" pitchFamily="34" charset="0"/>
              </a:rPr>
              <a:t>Chief Medical Officer’s </a:t>
            </a:r>
            <a:r>
              <a:rPr lang="en-GB" sz="2400" spc="-30" dirty="0">
                <a:highlight>
                  <a:srgbClr val="FFFFFE"/>
                </a:highlight>
                <a:latin typeface="Arial" panose="020B0604020202020204" pitchFamily="34" charset="0"/>
                <a:cs typeface="Arial" panose="020B0604020202020204" pitchFamily="34" charset="0"/>
              </a:rPr>
              <a:t>guidelines for so many.</a:t>
            </a:r>
          </a:p>
          <a:p>
            <a:pPr>
              <a:lnSpc>
                <a:spcPts val="5000"/>
              </a:lnSpc>
            </a:pPr>
            <a:endParaRPr lang="en-GB" sz="2400" spc="-30" dirty="0">
              <a:solidFill>
                <a:srgbClr val="00A647"/>
              </a:solidFill>
              <a:highlight>
                <a:srgbClr val="FFFFFE"/>
              </a:highlight>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B4D4D976-8CA3-4AA2-8172-92B13E9A8764}"/>
              </a:ext>
            </a:extLst>
          </p:cNvPr>
          <p:cNvSpPr txBox="1">
            <a:spLocks/>
          </p:cNvSpPr>
          <p:nvPr/>
        </p:nvSpPr>
        <p:spPr>
          <a:xfrm>
            <a:off x="3902133" y="444822"/>
            <a:ext cx="6376604" cy="944587"/>
          </a:xfrm>
          <a:prstGeom prst="rect">
            <a:avLst/>
          </a:prstGeom>
          <a:solidFill>
            <a:schemeClr val="bg1"/>
          </a:solidFill>
        </p:spPr>
        <p:txBody>
          <a:bodyPr vert="horz" lIns="91440" tIns="45720" rIns="91440" bIns="45720" rtlCol="0" anchor="b">
            <a:normAutofit lnSpcReduction="10000"/>
          </a:bodyPr>
          <a:lstStyle>
            <a:lvl1pPr algn="ctr" defTabSz="1016173" rtl="0" eaLnBrk="1" latinLnBrk="0" hangingPunct="1">
              <a:lnSpc>
                <a:spcPct val="90000"/>
              </a:lnSpc>
              <a:spcBef>
                <a:spcPct val="0"/>
              </a:spcBef>
              <a:buNone/>
              <a:defRPr sz="6668" kern="1200">
                <a:solidFill>
                  <a:schemeClr val="tx1"/>
                </a:solidFill>
                <a:latin typeface="+mj-lt"/>
                <a:ea typeface="+mj-ea"/>
                <a:cs typeface="+mj-cs"/>
              </a:defRPr>
            </a:lvl1pPr>
          </a:lstStyle>
          <a:p>
            <a:r>
              <a:rPr lang="en-GB" b="1" dirty="0">
                <a:solidFill>
                  <a:srgbClr val="00B0F0"/>
                </a:solidFill>
                <a:latin typeface="Arial" charset="0"/>
                <a:ea typeface="Arial" charset="0"/>
                <a:cs typeface="Arial" charset="0"/>
              </a:rPr>
              <a:t>The Challenge</a:t>
            </a:r>
          </a:p>
        </p:txBody>
      </p:sp>
    </p:spTree>
    <p:extLst>
      <p:ext uri="{BB962C8B-B14F-4D97-AF65-F5344CB8AC3E}">
        <p14:creationId xmlns:p14="http://schemas.microsoft.com/office/powerpoint/2010/main" val="240408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758B3483-4B3C-CF05-88CB-70C93443D627}"/>
              </a:ext>
            </a:extLst>
          </p:cNvPr>
          <p:cNvPicPr>
            <a:picLocks noChangeAspect="1"/>
          </p:cNvPicPr>
          <p:nvPr/>
        </p:nvPicPr>
        <p:blipFill>
          <a:blip r:embed="rId3"/>
          <a:stretch>
            <a:fillRect/>
          </a:stretch>
        </p:blipFill>
        <p:spPr>
          <a:xfrm>
            <a:off x="844462" y="0"/>
            <a:ext cx="13549489" cy="7621588"/>
          </a:xfrm>
          <a:prstGeom prst="rect">
            <a:avLst/>
          </a:prstGeom>
        </p:spPr>
      </p:pic>
      <p:sp>
        <p:nvSpPr>
          <p:cNvPr id="6" name="TextBox 1">
            <a:extLst>
              <a:ext uri="{FF2B5EF4-FFF2-40B4-BE49-F238E27FC236}">
                <a16:creationId xmlns:a16="http://schemas.microsoft.com/office/drawing/2014/main" id="{A85BDF4D-0B60-3F45-88C3-0F3C02298D1D}"/>
              </a:ext>
            </a:extLst>
          </p:cNvPr>
          <p:cNvSpPr txBox="1">
            <a:spLocks noChangeArrowheads="1"/>
          </p:cNvSpPr>
          <p:nvPr/>
        </p:nvSpPr>
        <p:spPr bwMode="auto">
          <a:xfrm>
            <a:off x="1176172" y="705152"/>
            <a:ext cx="12460602" cy="12552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2667" b="1" dirty="0" smtClean="0">
                <a:solidFill>
                  <a:srgbClr val="009FE3"/>
                </a:solidFill>
                <a:cs typeface="Arial" charset="0"/>
              </a:rPr>
              <a:t>Active Lives Survey 2022-2023. </a:t>
            </a:r>
            <a:endParaRPr lang="en-GB" sz="1556" b="1" dirty="0">
              <a:solidFill>
                <a:srgbClr val="009FE3"/>
              </a:solidFill>
              <a:latin typeface="Calibri" charset="0"/>
              <a:cs typeface="Arial" charset="0"/>
            </a:endParaRPr>
          </a:p>
          <a:p>
            <a:pPr eaLnBrk="1" hangingPunct="1"/>
            <a:endParaRPr lang="en-GB" sz="2445" dirty="0">
              <a:solidFill>
                <a:srgbClr val="1E22AA"/>
              </a:solidFill>
              <a:cs typeface="Arial" charset="0"/>
            </a:endParaRPr>
          </a:p>
          <a:p>
            <a:pPr marL="508086" indent="-508086" eaLnBrk="1" hangingPunct="1">
              <a:buFont typeface="Arial" panose="020B0604020202020204" pitchFamily="34" charset="0"/>
              <a:buChar char="•"/>
            </a:pPr>
            <a:endParaRPr lang="en-GB" sz="2445" dirty="0">
              <a:solidFill>
                <a:srgbClr val="1E22AA"/>
              </a:solidFill>
              <a:cs typeface="Arial" charset="0"/>
            </a:endParaRPr>
          </a:p>
        </p:txBody>
      </p:sp>
      <p:pic>
        <p:nvPicPr>
          <p:cNvPr id="2" name="Picture 1" descr="A screenshot of a computer&#10;&#10;Description automatically generated">
            <a:extLst>
              <a:ext uri="{FF2B5EF4-FFF2-40B4-BE49-F238E27FC236}">
                <a16:creationId xmlns:a16="http://schemas.microsoft.com/office/drawing/2014/main" id="{1F10FF57-B4FE-9DD5-90D9-E3F8EC8A4DCD}"/>
              </a:ext>
            </a:extLst>
          </p:cNvPr>
          <p:cNvPicPr>
            <a:picLocks noChangeAspect="1"/>
          </p:cNvPicPr>
          <p:nvPr/>
        </p:nvPicPr>
        <p:blipFill rotWithShape="1">
          <a:blip r:embed="rId4"/>
          <a:srcRect l="20386" t="31282" r="22003" b="5110"/>
          <a:stretch/>
        </p:blipFill>
        <p:spPr bwMode="auto">
          <a:xfrm>
            <a:off x="1877545" y="1293541"/>
            <a:ext cx="10719251" cy="55644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588423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758B3483-4B3C-CF05-88CB-70C93443D627}"/>
              </a:ext>
            </a:extLst>
          </p:cNvPr>
          <p:cNvPicPr>
            <a:picLocks noChangeAspect="1"/>
          </p:cNvPicPr>
          <p:nvPr/>
        </p:nvPicPr>
        <p:blipFill>
          <a:blip r:embed="rId3"/>
          <a:stretch>
            <a:fillRect/>
          </a:stretch>
        </p:blipFill>
        <p:spPr>
          <a:xfrm>
            <a:off x="844462" y="0"/>
            <a:ext cx="13549489" cy="7621588"/>
          </a:xfrm>
          <a:prstGeom prst="rect">
            <a:avLst/>
          </a:prstGeom>
        </p:spPr>
      </p:pic>
      <p:sp>
        <p:nvSpPr>
          <p:cNvPr id="6" name="TextBox 1">
            <a:extLst>
              <a:ext uri="{FF2B5EF4-FFF2-40B4-BE49-F238E27FC236}">
                <a16:creationId xmlns:a16="http://schemas.microsoft.com/office/drawing/2014/main" id="{A85BDF4D-0B60-3F45-88C3-0F3C02298D1D}"/>
              </a:ext>
            </a:extLst>
          </p:cNvPr>
          <p:cNvSpPr txBox="1">
            <a:spLocks noChangeArrowheads="1"/>
          </p:cNvSpPr>
          <p:nvPr/>
        </p:nvSpPr>
        <p:spPr bwMode="auto">
          <a:xfrm>
            <a:off x="1176172" y="552720"/>
            <a:ext cx="12460602" cy="6112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5334" b="1" dirty="0">
                <a:solidFill>
                  <a:srgbClr val="009FE3"/>
                </a:solidFill>
                <a:cs typeface="Arial" charset="0"/>
              </a:rPr>
              <a:t>Active Lives Survey </a:t>
            </a:r>
            <a:r>
              <a:rPr lang="en-GB" sz="3112" b="1" dirty="0">
                <a:solidFill>
                  <a:srgbClr val="009FE3"/>
                </a:solidFill>
                <a:cs typeface="Arial" charset="0"/>
              </a:rPr>
              <a:t>(2022-23)</a:t>
            </a:r>
          </a:p>
          <a:p>
            <a:pPr eaLnBrk="1" hangingPunct="1"/>
            <a:endParaRPr lang="en-GB" sz="2000" b="1" dirty="0">
              <a:cs typeface="Arial" charset="0"/>
            </a:endParaRPr>
          </a:p>
          <a:p>
            <a:pPr marL="381065" indent="-381065" eaLnBrk="1" hangingPunct="1">
              <a:buFont typeface="Arial" panose="020B0604020202020204" pitchFamily="34" charset="0"/>
              <a:buChar char="•"/>
            </a:pPr>
            <a:r>
              <a:rPr lang="en-GB" sz="2445" dirty="0">
                <a:cs typeface="Arial" charset="0"/>
              </a:rPr>
              <a:t>If we are to hit the government’s target of getting over one million more children active by 2030 (the target in their new Get Active strategy), then there is real work to be done. </a:t>
            </a:r>
          </a:p>
          <a:p>
            <a:pPr marL="381065" indent="-381065" eaLnBrk="1" hangingPunct="1">
              <a:buFont typeface="Arial" panose="020B0604020202020204" pitchFamily="34" charset="0"/>
              <a:buChar char="•"/>
            </a:pPr>
            <a:r>
              <a:rPr lang="en-GB" sz="2445" dirty="0">
                <a:cs typeface="Arial" charset="0"/>
              </a:rPr>
              <a:t>The recent Active Lives Children and Young People Survey shows that currently, less than half of children </a:t>
            </a:r>
            <a:r>
              <a:rPr lang="en-GB" sz="2445" b="1" dirty="0">
                <a:cs typeface="Arial" charset="0"/>
              </a:rPr>
              <a:t>(47.0%) </a:t>
            </a:r>
            <a:r>
              <a:rPr lang="en-GB" sz="2445" dirty="0">
                <a:cs typeface="Arial" charset="0"/>
              </a:rPr>
              <a:t>achieve the Chief Medical Officers’ guidelines when it comes to exercise, while nearly a third </a:t>
            </a:r>
            <a:r>
              <a:rPr lang="en-GB" sz="2445" b="1" dirty="0">
                <a:cs typeface="Arial" charset="0"/>
              </a:rPr>
              <a:t>(30.2%)</a:t>
            </a:r>
            <a:r>
              <a:rPr lang="en-GB" sz="2445" dirty="0">
                <a:cs typeface="Arial" charset="0"/>
              </a:rPr>
              <a:t> are doing fewer than 30 minutes of activity a day. </a:t>
            </a:r>
          </a:p>
          <a:p>
            <a:pPr marL="381065" indent="-381065" eaLnBrk="1" hangingPunct="1">
              <a:buFont typeface="Arial" panose="020B0604020202020204" pitchFamily="34" charset="0"/>
              <a:buChar char="•"/>
            </a:pPr>
            <a:r>
              <a:rPr lang="en-GB" sz="2445" dirty="0">
                <a:cs typeface="Arial" charset="0"/>
              </a:rPr>
              <a:t>Even starker is that our research shows there are significant inequalities depending on a child’s ethnicity, gender, socio-economic status and age.</a:t>
            </a:r>
          </a:p>
          <a:p>
            <a:pPr marL="381065" indent="-381065" eaLnBrk="1" hangingPunct="1">
              <a:buFont typeface="Arial" panose="020B0604020202020204" pitchFamily="34" charset="0"/>
              <a:buChar char="•"/>
            </a:pPr>
            <a:r>
              <a:rPr lang="en-GB" sz="2445" b="1" dirty="0">
                <a:cs typeface="Arial" charset="0"/>
              </a:rPr>
              <a:t>Every child and young person has the right to be active and benefit from being active in a safe, positive and trusted environment.</a:t>
            </a:r>
          </a:p>
          <a:p>
            <a:pPr marL="381065" indent="-381065" eaLnBrk="1" hangingPunct="1">
              <a:buFont typeface="Arial" panose="020B0604020202020204" pitchFamily="34" charset="0"/>
              <a:buChar char="•"/>
            </a:pPr>
            <a:r>
              <a:rPr lang="en-GB" sz="2445" dirty="0">
                <a:cs typeface="Arial" charset="0"/>
              </a:rPr>
              <a:t>And what is clear is that teachers, schools and early-years settings are crucial in helping make this happen!</a:t>
            </a:r>
          </a:p>
        </p:txBody>
      </p:sp>
    </p:spTree>
    <p:extLst>
      <p:ext uri="{BB962C8B-B14F-4D97-AF65-F5344CB8AC3E}">
        <p14:creationId xmlns:p14="http://schemas.microsoft.com/office/powerpoint/2010/main" val="71123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758B3483-4B3C-CF05-88CB-70C93443D627}"/>
              </a:ext>
            </a:extLst>
          </p:cNvPr>
          <p:cNvPicPr>
            <a:picLocks noChangeAspect="1"/>
          </p:cNvPicPr>
          <p:nvPr/>
        </p:nvPicPr>
        <p:blipFill>
          <a:blip r:embed="rId3"/>
          <a:stretch>
            <a:fillRect/>
          </a:stretch>
        </p:blipFill>
        <p:spPr>
          <a:xfrm>
            <a:off x="844462" y="0"/>
            <a:ext cx="13549489" cy="7621588"/>
          </a:xfrm>
          <a:prstGeom prst="rect">
            <a:avLst/>
          </a:prstGeom>
        </p:spPr>
      </p:pic>
      <p:sp>
        <p:nvSpPr>
          <p:cNvPr id="6" name="TextBox 1">
            <a:extLst>
              <a:ext uri="{FF2B5EF4-FFF2-40B4-BE49-F238E27FC236}">
                <a16:creationId xmlns:a16="http://schemas.microsoft.com/office/drawing/2014/main" id="{A85BDF4D-0B60-3F45-88C3-0F3C02298D1D}"/>
              </a:ext>
            </a:extLst>
          </p:cNvPr>
          <p:cNvSpPr txBox="1">
            <a:spLocks noChangeArrowheads="1"/>
          </p:cNvSpPr>
          <p:nvPr/>
        </p:nvSpPr>
        <p:spPr bwMode="auto">
          <a:xfrm>
            <a:off x="1176172" y="552720"/>
            <a:ext cx="12460602" cy="57360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5334" b="1" dirty="0">
                <a:solidFill>
                  <a:srgbClr val="009FE3"/>
                </a:solidFill>
                <a:cs typeface="Arial" charset="0"/>
              </a:rPr>
              <a:t>Active Lives Survey </a:t>
            </a:r>
            <a:r>
              <a:rPr lang="en-GB" sz="3112" b="1" dirty="0">
                <a:solidFill>
                  <a:srgbClr val="009FE3"/>
                </a:solidFill>
                <a:cs typeface="Arial" charset="0"/>
              </a:rPr>
              <a:t>(2022-23)</a:t>
            </a:r>
          </a:p>
          <a:p>
            <a:pPr eaLnBrk="1" hangingPunct="1"/>
            <a:endParaRPr lang="en-GB" sz="2000" b="1" dirty="0">
              <a:cs typeface="Arial" charset="0"/>
            </a:endParaRPr>
          </a:p>
          <a:p>
            <a:pPr marL="381065" indent="-381065" eaLnBrk="1" hangingPunct="1">
              <a:buFont typeface="Arial" panose="020B0604020202020204" pitchFamily="34" charset="0"/>
              <a:buChar char="•"/>
            </a:pPr>
            <a:r>
              <a:rPr lang="en-GB" sz="2445" dirty="0">
                <a:cs typeface="Arial" charset="0"/>
              </a:rPr>
              <a:t>Today’s figures show that activity during school hours has increased slightly compared to when we started this survey five years ago, but it’s still the case that children and young people are more likely to do 30+ minutes of activity a day outside of school hours </a:t>
            </a:r>
            <a:r>
              <a:rPr lang="en-GB" sz="2445" b="1" dirty="0">
                <a:cs typeface="Arial" charset="0"/>
              </a:rPr>
              <a:t>(55%) </a:t>
            </a:r>
            <a:r>
              <a:rPr lang="en-GB" sz="2445" dirty="0">
                <a:cs typeface="Arial" charset="0"/>
              </a:rPr>
              <a:t>than during them </a:t>
            </a:r>
            <a:r>
              <a:rPr lang="en-GB" sz="2445" b="1" dirty="0">
                <a:cs typeface="Arial" charset="0"/>
              </a:rPr>
              <a:t>(43%).</a:t>
            </a:r>
          </a:p>
          <a:p>
            <a:pPr marL="381065" indent="-381065" eaLnBrk="1" hangingPunct="1">
              <a:buFont typeface="Arial" panose="020B0604020202020204" pitchFamily="34" charset="0"/>
              <a:buChar char="•"/>
            </a:pPr>
            <a:r>
              <a:rPr lang="en-GB" sz="2445" dirty="0">
                <a:cs typeface="Arial" charset="0"/>
              </a:rPr>
              <a:t>For the future health of our nation, we owe it to our children and young people that they have a positive relationship with movement and experiences of sport and physical activity that are fun, inclusive and help them develop.</a:t>
            </a:r>
          </a:p>
          <a:p>
            <a:pPr marL="381065" indent="-381065" eaLnBrk="1" hangingPunct="1">
              <a:buFont typeface="Arial" panose="020B0604020202020204" pitchFamily="34" charset="0"/>
              <a:buChar char="•"/>
            </a:pPr>
            <a:r>
              <a:rPr lang="en-GB" sz="2445" dirty="0">
                <a:cs typeface="Arial" charset="0"/>
              </a:rPr>
              <a:t>We know that children and young people are more likely to thrive when they are happy, healthy, and active – so we need to prioritise children’s health, wellbeing and activity because these are important foundations in children to learn and grow. </a:t>
            </a:r>
          </a:p>
          <a:p>
            <a:pPr marL="381065" indent="-381065" eaLnBrk="1" hangingPunct="1">
              <a:buFont typeface="Arial" panose="020B0604020202020204" pitchFamily="34" charset="0"/>
              <a:buChar char="•"/>
            </a:pPr>
            <a:r>
              <a:rPr lang="en-GB" sz="2445" dirty="0">
                <a:cs typeface="Arial" charset="0"/>
              </a:rPr>
              <a:t>The starting point for this is </a:t>
            </a:r>
            <a:r>
              <a:rPr lang="en-GB" sz="2445" b="1" dirty="0">
                <a:cs typeface="Arial" charset="0"/>
              </a:rPr>
              <a:t>‘physical literacy’.</a:t>
            </a:r>
          </a:p>
          <a:p>
            <a:pPr eaLnBrk="1" hangingPunct="1"/>
            <a:endParaRPr lang="en-GB" sz="2445" dirty="0">
              <a:solidFill>
                <a:srgbClr val="1E22AA"/>
              </a:solidFill>
              <a:cs typeface="Arial" charset="0"/>
            </a:endParaRPr>
          </a:p>
        </p:txBody>
      </p:sp>
    </p:spTree>
    <p:extLst>
      <p:ext uri="{BB962C8B-B14F-4D97-AF65-F5344CB8AC3E}">
        <p14:creationId xmlns:p14="http://schemas.microsoft.com/office/powerpoint/2010/main" val="159612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da3cb0a86b9643b4bf2637be7d07f31b xmlns="544e2eb3-9931-4ca0-afe2-146540aca873">
      <Terms xmlns="http://schemas.microsoft.com/office/infopath/2007/PartnerControls"/>
    </da3cb0a86b9643b4bf2637be7d07f31b>
    <bc9c4b8a4f2d41589f718e3fc6b37f8a xmlns="544e2eb3-9931-4ca0-afe2-146540aca873">
      <Terms xmlns="http://schemas.microsoft.com/office/infopath/2007/PartnerControls"/>
    </bc9c4b8a4f2d41589f718e3fc6b37f8a>
    <k6436a4efff840488d35699d3126d0c4 xmlns="544e2eb3-9931-4ca0-afe2-146540aca873" xsi:nil="true"/>
    <TaxCatchAll xmlns="544e2eb3-9931-4ca0-afe2-146540aca873"/>
    <dc04ba23658e4603a62f6a6f9d2f6367 xmlns="544e2eb3-9931-4ca0-afe2-146540aca873">
      <Terms xmlns="http://schemas.microsoft.com/office/infopath/2007/PartnerControls"/>
    </dc04ba23658e4603a62f6a6f9d2f6367>
    <c7395e2ee39e4c9ebe229ccb2d74bf25 xmlns="544e2eb3-9931-4ca0-afe2-146540aca873">
      <Terms xmlns="http://schemas.microsoft.com/office/infopath/2007/PartnerControls"/>
    </c7395e2ee39e4c9ebe229ccb2d74bf25>
    <lb96704e4d9d4054a84db3600b15e0ad xmlns="df97064d-41b2-48fd-9cd0-a06dd26e38dc">
      <Terms xmlns="http://schemas.microsoft.com/office/infopath/2007/PartnerControls"/>
    </lb96704e4d9d4054a84db3600b15e0ad>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60AFD2B69B25845B32027B3739DFDCB" ma:contentTypeVersion="50" ma:contentTypeDescription="Create a new document." ma:contentTypeScope="" ma:versionID="bfd74485fd14dc1d23dd95a0cd61939e">
  <xsd:schema xmlns:xsd="http://www.w3.org/2001/XMLSchema" xmlns:xs="http://www.w3.org/2001/XMLSchema" xmlns:p="http://schemas.microsoft.com/office/2006/metadata/properties" xmlns:ns3="544e2eb3-9931-4ca0-afe2-146540aca873" xmlns:ns4="df97064d-41b2-48fd-9cd0-a06dd26e38dc" xmlns:ns5="51695f0e-e9c8-4041-b422-019bfb9b008e" targetNamespace="http://schemas.microsoft.com/office/2006/metadata/properties" ma:root="true" ma:fieldsID="736dedfe3a35f42eceb3caaa9dd17ac8" ns3:_="" ns4:_="" ns5:_="">
    <xsd:import namespace="544e2eb3-9931-4ca0-afe2-146540aca873"/>
    <xsd:import namespace="df97064d-41b2-48fd-9cd0-a06dd26e38dc"/>
    <xsd:import namespace="51695f0e-e9c8-4041-b422-019bfb9b008e"/>
    <xsd:element name="properties">
      <xsd:complexType>
        <xsd:sequence>
          <xsd:element name="documentManagement">
            <xsd:complexType>
              <xsd:all>
                <xsd:element ref="ns3:TaxCatchAll" minOccurs="0"/>
                <xsd:element ref="ns3:TaxCatchAllLabel" minOccurs="0"/>
                <xsd:element ref="ns3:dc04ba23658e4603a62f6a6f9d2f6367" minOccurs="0"/>
                <xsd:element ref="ns3:da3cb0a86b9643b4bf2637be7d07f31b" minOccurs="0"/>
                <xsd:element ref="ns3:bc9c4b8a4f2d41589f718e3fc6b37f8a" minOccurs="0"/>
                <xsd:element ref="ns4:lb96704e4d9d4054a84db3600b15e0ad" minOccurs="0"/>
                <xsd:element ref="ns3:c7395e2ee39e4c9ebe229ccb2d74bf25" minOccurs="0"/>
                <xsd:element ref="ns5:MediaServiceAutoKeyPoints" minOccurs="0"/>
                <xsd:element ref="ns5:MediaServiceMetadata" minOccurs="0"/>
                <xsd:element ref="ns5:MediaServiceFastMetadata" minOccurs="0"/>
                <xsd:element ref="ns5:MediaServiceKeyPoints" minOccurs="0"/>
                <xsd:element ref="ns3:SharedWithUsers" minOccurs="0"/>
                <xsd:element ref="ns3:SharedWithDetails" minOccurs="0"/>
                <xsd:element ref="ns3:k6436a4efff840488d35699d3126d0c4"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4e2eb3-9931-4ca0-afe2-146540aca873" elementFormDefault="qualified">
    <xsd:import namespace="http://schemas.microsoft.com/office/2006/documentManagement/types"/>
    <xsd:import namespace="http://schemas.microsoft.com/office/infopath/2007/PartnerControls"/>
    <xsd:element name="TaxCatchAll" ma:index="6" nillable="true" ma:displayName="Taxonomy Catch All Column" ma:hidden="true" ma:list="{6ee1b430-f5af-41cb-be8c-18edd076337b}" ma:internalName="TaxCatchAll" ma:readOnly="false" ma:showField="CatchAllData" ma:web="544e2eb3-9931-4ca0-afe2-146540aca873">
      <xsd:complexType>
        <xsd:complexContent>
          <xsd:extension base="dms:MultiChoiceLookup">
            <xsd:sequence>
              <xsd:element name="Value" type="dms:Lookup" maxOccurs="unbounded" minOccurs="0" nillable="true"/>
            </xsd:sequence>
          </xsd:extension>
        </xsd:complexContent>
      </xsd:complexType>
    </xsd:element>
    <xsd:element name="TaxCatchAllLabel" ma:index="7" nillable="true" ma:displayName="Taxonomy Catch All Column1" ma:hidden="true" ma:list="{6ee1b430-f5af-41cb-be8c-18edd076337b}" ma:internalName="TaxCatchAllLabel" ma:readOnly="true" ma:showField="CatchAllDataLabel" ma:web="544e2eb3-9931-4ca0-afe2-146540aca873">
      <xsd:complexType>
        <xsd:complexContent>
          <xsd:extension base="dms:MultiChoiceLookup">
            <xsd:sequence>
              <xsd:element name="Value" type="dms:Lookup" maxOccurs="unbounded" minOccurs="0" nillable="true"/>
            </xsd:sequence>
          </xsd:extension>
        </xsd:complexContent>
      </xsd:complexType>
    </xsd:element>
    <xsd:element name="dc04ba23658e4603a62f6a6f9d2f6367" ma:index="10" nillable="true" ma:taxonomy="true" ma:internalName="dc04ba23658e4603a62f6a6f9d2f6367" ma:taxonomyFieldName="Related_x0020_Teams" ma:displayName="Related Teams" ma:default="" ma:fieldId="{dc04ba23-658e-4603-a62f-6a6f9d2f6367}" ma:taxonomyMulti="true" ma:sspId="a6fd882d-41c0-48ce-b6d6-813d06570bb7" ma:termSetId="af9f8a64-710c-4ff9-b44c-c7bc9318cbbc" ma:anchorId="00000000-0000-0000-0000-000000000000" ma:open="false" ma:isKeyword="false">
      <xsd:complexType>
        <xsd:sequence>
          <xsd:element ref="pc:Terms" minOccurs="0" maxOccurs="1"/>
        </xsd:sequence>
      </xsd:complexType>
    </xsd:element>
    <xsd:element name="da3cb0a86b9643b4bf2637be7d07f31b" ma:index="12" nillable="true" ma:taxonomy="true" ma:internalName="da3cb0a86b9643b4bf2637be7d07f31b" ma:taxonomyFieldName="Client_Tag" ma:displayName="Customer_Tag" ma:default="" ma:fieldId="{da3cb0a8-6b96-43b4-bf26-37be7d07f31b}" ma:sspId="a6fd882d-41c0-48ce-b6d6-813d06570bb7" ma:termSetId="3fe7d526-1d97-4ba2-baa1-675e941fc1ad" ma:anchorId="13341add-448f-4e19-b868-2485da4d6515" ma:open="false" ma:isKeyword="false">
      <xsd:complexType>
        <xsd:sequence>
          <xsd:element ref="pc:Terms" minOccurs="0" maxOccurs="1"/>
        </xsd:sequence>
      </xsd:complexType>
    </xsd:element>
    <xsd:element name="bc9c4b8a4f2d41589f718e3fc6b37f8a" ma:index="14" nillable="true" ma:taxonomy="true" ma:internalName="bc9c4b8a4f2d41589f718e3fc6b37f8a" ma:taxonomyFieldName="Project" ma:displayName="Project" ma:default="" ma:fieldId="{bc9c4b8a-4f2d-4158-9f71-8e3fc6b37f8a}" ma:taxonomyMulti="true" ma:sspId="a6fd882d-41c0-48ce-b6d6-813d06570bb7" ma:termSetId="afa71194-f712-422c-985d-9eb6455c8e36" ma:anchorId="00000000-0000-0000-0000-000000000000" ma:open="false" ma:isKeyword="false">
      <xsd:complexType>
        <xsd:sequence>
          <xsd:element ref="pc:Terms" minOccurs="0" maxOccurs="1"/>
        </xsd:sequence>
      </xsd:complexType>
    </xsd:element>
    <xsd:element name="c7395e2ee39e4c9ebe229ccb2d74bf25" ma:index="18" nillable="true" ma:taxonomy="true" ma:internalName="c7395e2ee39e4c9ebe229ccb2d74bf25" ma:taxonomyFieldName="Types" ma:displayName="Types" ma:default="" ma:fieldId="{c7395e2e-e39e-4c9e-be22-9ccb2d74bf25}" ma:taxonomyMulti="true" ma:sspId="a6fd882d-41c0-48ce-b6d6-813d06570bb7" ma:termSetId="4c560f01-3c03-47c3-9aa8-d94c892e2532" ma:anchorId="00000000-0000-0000-0000-000000000000" ma:open="false" ma:isKeyword="false">
      <xsd:complexType>
        <xsd:sequence>
          <xsd:element ref="pc:Terms" minOccurs="0" maxOccurs="1"/>
        </xsd:sequence>
      </xsd:complex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element name="k6436a4efff840488d35699d3126d0c4" ma:index="26" nillable="true" ma:displayName="Sectors_0" ma:hidden="true" ma:internalName="k6436a4efff840488d35699d3126d0c4">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97064d-41b2-48fd-9cd0-a06dd26e38dc" elementFormDefault="qualified">
    <xsd:import namespace="http://schemas.microsoft.com/office/2006/documentManagement/types"/>
    <xsd:import namespace="http://schemas.microsoft.com/office/infopath/2007/PartnerControls"/>
    <xsd:element name="lb96704e4d9d4054a84db3600b15e0ad" ma:index="16" nillable="true" ma:taxonomy="true" ma:internalName="lb96704e4d9d4054a84db3600b15e0ad" ma:taxonomyFieldName="Audiences" ma:displayName="Audiences" ma:default="" ma:fieldId="{5b96704e-4d9d-4054-a84d-b3600b15e0ad}" ma:taxonomyMulti="true" ma:sspId="d92bb4d1-5dca-4d5e-bbd8-05fc33022d1f" ma:termSetId="a90cbf05-4077-41c2-b0bf-51863f3606cf" ma:anchorId="00000000-0000-0000-0000-000000000000" ma:open="false" ma:isKeyword="false">
      <xsd:complexType>
        <xsd:sequence>
          <xsd:element ref="pc:Terms" minOccurs="0" maxOccurs="1"/>
        </xsd:sequence>
      </xsd:complexType>
    </xsd:element>
    <xsd:element name="MediaServiceAutoTags" ma:index="27" nillable="true" ma:displayName="Tags" ma:internalName="MediaServiceAutoTags" ma:readOnly="true">
      <xsd:simpleType>
        <xsd:restriction base="dms:Text"/>
      </xsd:simpleType>
    </xsd:element>
    <xsd:element name="MediaServiceOCR" ma:index="28" nillable="true" ma:displayName="Extracted Text" ma:internalName="MediaServiceOCR" ma:readOnly="true">
      <xsd:simpleType>
        <xsd:restriction base="dms:Note">
          <xsd:maxLength value="255"/>
        </xsd:restriction>
      </xsd:simpleType>
    </xsd:element>
    <xsd:element name="MediaServiceGenerationTime" ma:index="29" nillable="true" ma:displayName="MediaServiceGenerationTime" ma:hidden="true" ma:internalName="MediaServiceGenerationTime" ma:readOnly="true">
      <xsd:simpleType>
        <xsd:restriction base="dms:Text"/>
      </xsd:simpleType>
    </xsd:element>
    <xsd:element name="MediaServiceEventHashCode" ma:index="3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1695f0e-e9c8-4041-b422-019bfb9b008e" elementFormDefault="qualified">
    <xsd:import namespace="http://schemas.microsoft.com/office/2006/documentManagement/types"/>
    <xsd:import namespace="http://schemas.microsoft.com/office/infopath/2007/PartnerControls"/>
    <xsd:element name="MediaServiceAutoKeyPoints" ma:index="20" nillable="true" ma:displayName="MediaServiceAutoKeyPoints" ma:hidden="true" ma:internalName="MediaServiceAutoKeyPoints" ma:readOnly="true">
      <xsd:simpleType>
        <xsd:restriction base="dms:Note"/>
      </xsd:simpleType>
    </xsd:element>
    <xsd:element name="MediaServiceMetadata" ma:index="21" nillable="true" ma:displayName="MediaServiceMetadata" ma:hidden="true" ma:internalName="MediaServiceMetadata" ma:readOnly="true">
      <xsd:simpleType>
        <xsd:restriction base="dms:Note"/>
      </xsd:simpleType>
    </xsd:element>
    <xsd:element name="MediaServiceFastMetadata" ma:index="22" nillable="true" ma:displayName="MediaServiceFastMetadata" ma:hidden="true" ma:internalName="MediaServiceFastMetadata"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d92bb4d1-5dca-4d5e-bbd8-05fc33022d1f" ContentTypeId="0x0101"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6C00A0-E396-414D-BB90-69C50C2C97C1}">
  <ds:schemaRefs>
    <ds:schemaRef ds:uri="http://purl.org/dc/terms/"/>
    <ds:schemaRef ds:uri="http://schemas.microsoft.com/office/2006/documentManagement/types"/>
    <ds:schemaRef ds:uri="544e2eb3-9931-4ca0-afe2-146540aca873"/>
    <ds:schemaRef ds:uri="http://purl.org/dc/dcmitype/"/>
    <ds:schemaRef ds:uri="http://schemas.microsoft.com/office/2006/metadata/properties"/>
    <ds:schemaRef ds:uri="df97064d-41b2-48fd-9cd0-a06dd26e38dc"/>
    <ds:schemaRef ds:uri="http://schemas.microsoft.com/office/infopath/2007/PartnerControls"/>
    <ds:schemaRef ds:uri="http://schemas.openxmlformats.org/package/2006/metadata/core-properties"/>
    <ds:schemaRef ds:uri="51695f0e-e9c8-4041-b422-019bfb9b008e"/>
    <ds:schemaRef ds:uri="http://www.w3.org/XML/1998/namespace"/>
    <ds:schemaRef ds:uri="http://purl.org/dc/elements/1.1/"/>
  </ds:schemaRefs>
</ds:datastoreItem>
</file>

<file path=customXml/itemProps2.xml><?xml version="1.0" encoding="utf-8"?>
<ds:datastoreItem xmlns:ds="http://schemas.openxmlformats.org/officeDocument/2006/customXml" ds:itemID="{3FD4130E-33F8-422F-A495-30D89F2B9F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4e2eb3-9931-4ca0-afe2-146540aca873"/>
    <ds:schemaRef ds:uri="df97064d-41b2-48fd-9cd0-a06dd26e38dc"/>
    <ds:schemaRef ds:uri="51695f0e-e9c8-4041-b422-019bfb9b00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47FF3D8-CE99-4408-8FCE-996C591C4FA3}">
  <ds:schemaRefs>
    <ds:schemaRef ds:uri="Microsoft.SharePoint.Taxonomy.ContentTypeSync"/>
  </ds:schemaRefs>
</ds:datastoreItem>
</file>

<file path=customXml/itemProps4.xml><?xml version="1.0" encoding="utf-8"?>
<ds:datastoreItem xmlns:ds="http://schemas.openxmlformats.org/officeDocument/2006/customXml" ds:itemID="{9DFDC090-2C32-4C94-8282-03797B4536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2407</TotalTime>
  <Words>1501</Words>
  <Application>Microsoft Office PowerPoint</Application>
  <PresentationFormat>Custom</PresentationFormat>
  <Paragraphs>153</Paragraphs>
  <Slides>18</Slides>
  <Notes>10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ＭＳ Ｐゴシック</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 Owen</dc:creator>
  <cp:lastModifiedBy>E. Newstead</cp:lastModifiedBy>
  <cp:revision>32</cp:revision>
  <dcterms:created xsi:type="dcterms:W3CDTF">2021-02-12T14:36:28Z</dcterms:created>
  <dcterms:modified xsi:type="dcterms:W3CDTF">2024-06-20T12:19:07Z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0x010100360AFD2B69B25845B32027B3739DFDCB</vt:lpwstr>
  </property>
  <property fmtid="{D5CDD505-2E9C-101B-9397-08002B2CF9AE}" pid="3" name="Client_Tag">
    <vt:lpwstr/>
  </property>
  <property fmtid="{D5CDD505-2E9C-101B-9397-08002B2CF9AE}" pid="4" name="Project">
    <vt:lpwstr/>
  </property>
  <property fmtid="{D5CDD505-2E9C-101B-9397-08002B2CF9AE}" pid="5" name="Related Teams">
    <vt:lpwstr/>
  </property>
  <property fmtid="{D5CDD505-2E9C-101B-9397-08002B2CF9AE}" pid="6" name="Types">
    <vt:lpwstr/>
  </property>
  <property fmtid="{D5CDD505-2E9C-101B-9397-08002B2CF9AE}" pid="7" name="Audiences">
    <vt:lpwstr/>
  </property>
</Properties>
</file>